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5"/>
  </p:notesMasterIdLst>
  <p:sldIdLst>
    <p:sldId id="306" r:id="rId3"/>
    <p:sldId id="259" r:id="rId4"/>
    <p:sldId id="307" r:id="rId5"/>
    <p:sldId id="868" r:id="rId6"/>
    <p:sldId id="759" r:id="rId7"/>
    <p:sldId id="852" r:id="rId8"/>
    <p:sldId id="850" r:id="rId9"/>
    <p:sldId id="851" r:id="rId10"/>
    <p:sldId id="745" r:id="rId11"/>
    <p:sldId id="727" r:id="rId12"/>
    <p:sldId id="726" r:id="rId13"/>
    <p:sldId id="747" r:id="rId14"/>
    <p:sldId id="689" r:id="rId15"/>
    <p:sldId id="750" r:id="rId16"/>
    <p:sldId id="791" r:id="rId17"/>
    <p:sldId id="692" r:id="rId18"/>
    <p:sldId id="799" r:id="rId19"/>
    <p:sldId id="752" r:id="rId20"/>
    <p:sldId id="725" r:id="rId21"/>
    <p:sldId id="800" r:id="rId22"/>
    <p:sldId id="792" r:id="rId23"/>
    <p:sldId id="856" r:id="rId24"/>
    <p:sldId id="303" r:id="rId25"/>
    <p:sldId id="340" r:id="rId26"/>
    <p:sldId id="790" r:id="rId27"/>
    <p:sldId id="768" r:id="rId28"/>
    <p:sldId id="857" r:id="rId29"/>
    <p:sldId id="863" r:id="rId30"/>
    <p:sldId id="774" r:id="rId31"/>
    <p:sldId id="775" r:id="rId32"/>
    <p:sldId id="776" r:id="rId33"/>
    <p:sldId id="778" r:id="rId34"/>
    <p:sldId id="779" r:id="rId35"/>
    <p:sldId id="780" r:id="rId36"/>
    <p:sldId id="781" r:id="rId37"/>
    <p:sldId id="782" r:id="rId38"/>
    <p:sldId id="783" r:id="rId39"/>
    <p:sldId id="784" r:id="rId40"/>
    <p:sldId id="853" r:id="rId41"/>
    <p:sldId id="859" r:id="rId42"/>
    <p:sldId id="860" r:id="rId43"/>
    <p:sldId id="861" r:id="rId44"/>
    <p:sldId id="862" r:id="rId45"/>
    <p:sldId id="854" r:id="rId46"/>
    <p:sldId id="826" r:id="rId47"/>
    <p:sldId id="866" r:id="rId48"/>
    <p:sldId id="867" r:id="rId49"/>
    <p:sldId id="812" r:id="rId50"/>
    <p:sldId id="604" r:id="rId51"/>
    <p:sldId id="813" r:id="rId52"/>
    <p:sldId id="814" r:id="rId53"/>
    <p:sldId id="815" r:id="rId54"/>
    <p:sldId id="816" r:id="rId55"/>
    <p:sldId id="817" r:id="rId56"/>
    <p:sldId id="818" r:id="rId57"/>
    <p:sldId id="619" r:id="rId58"/>
    <p:sldId id="620" r:id="rId59"/>
    <p:sldId id="621" r:id="rId60"/>
    <p:sldId id="622" r:id="rId61"/>
    <p:sldId id="830" r:id="rId62"/>
    <p:sldId id="831" r:id="rId63"/>
    <p:sldId id="832" r:id="rId64"/>
    <p:sldId id="833" r:id="rId65"/>
    <p:sldId id="834" r:id="rId66"/>
    <p:sldId id="342" r:id="rId67"/>
    <p:sldId id="835" r:id="rId68"/>
    <p:sldId id="836" r:id="rId69"/>
    <p:sldId id="837" r:id="rId70"/>
    <p:sldId id="838" r:id="rId71"/>
    <p:sldId id="809" r:id="rId72"/>
    <p:sldId id="864" r:id="rId73"/>
    <p:sldId id="865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40E1A"/>
    <a:srgbClr val="010000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22" autoAdjust="0"/>
    <p:restoredTop sz="94948"/>
  </p:normalViewPr>
  <p:slideViewPr>
    <p:cSldViewPr snapToGrid="0" snapToObjects="1" showGuides="1">
      <p:cViewPr varScale="1">
        <p:scale>
          <a:sx n="161" d="100"/>
          <a:sy n="161" d="100"/>
        </p:scale>
        <p:origin x="1040" y="19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49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3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9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4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3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33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2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9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online_c++_compil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hyperlink" Target="https://www.jetbrains.com/help/clion/unit-testing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etbrains.com/community/education/#students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www.jetbrains.com/cl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Vy4ZsbcDUyZ1PBDD6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eg"/><Relationship Id="rId4" Type="http://schemas.openxmlformats.org/officeDocument/2006/relationships/hyperlink" Target="https://github.com/a-teaching-goose/2022-342-code-along/blob/e2c46de6080c361472a00621403857fd7df2a7db/src/problem_playground.h#L3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blob/2022-04-08/src/problem_color.cpp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6.tiff"/><Relationship Id="rId4" Type="http://schemas.openxmlformats.org/officeDocument/2006/relationships/image" Target="../media/image8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code-along/tree/2022-04-13/src" TargetMode="Externa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2022-342-code-along/tree/2022-04-15/src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-teaching-goose/uwb-bootu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bootup#readme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-teaching-goose/2022-bootu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bootup#readme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61F1182-3B42-2849-8144-BB944D48E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87240"/>
            <a:ext cx="6709161" cy="4699250"/>
          </a:xfrm>
        </p:spPr>
        <p:txBody>
          <a:bodyPr/>
          <a:lstStyle/>
          <a:p>
            <a:r>
              <a:rPr lang="en-US" sz="2000" b="0" dirty="0">
                <a:solidFill>
                  <a:schemeClr val="tx1"/>
                </a:solidFill>
              </a:rPr>
              <a:t>OS: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Windows, Linux, Mac</a:t>
            </a:r>
          </a:p>
          <a:p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IDE/Editor: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Visual studio, VS Code, </a:t>
            </a:r>
            <a:r>
              <a:rPr lang="en-US" sz="1800" b="0" dirty="0" err="1">
                <a:solidFill>
                  <a:schemeClr val="tx1"/>
                </a:solidFill>
              </a:rPr>
              <a:t>Clion</a:t>
            </a:r>
            <a:r>
              <a:rPr lang="en-US" sz="1800" b="0" dirty="0">
                <a:solidFill>
                  <a:schemeClr val="tx1"/>
                </a:solidFill>
              </a:rPr>
              <a:t>, </a:t>
            </a:r>
            <a:r>
              <a:rPr lang="en-US" sz="1800" b="0" dirty="0" err="1">
                <a:solidFill>
                  <a:schemeClr val="tx1"/>
                </a:solidFill>
              </a:rPr>
              <a:t>Xcode</a:t>
            </a:r>
            <a:r>
              <a:rPr lang="en-US" sz="1800" b="0" dirty="0">
                <a:solidFill>
                  <a:schemeClr val="tx1"/>
                </a:solidFill>
              </a:rPr>
              <a:t>, Atom, etc.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VIM, Emacs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Makefile, </a:t>
            </a:r>
            <a:r>
              <a:rPr lang="en-US" sz="1800" b="0" dirty="0" err="1">
                <a:solidFill>
                  <a:schemeClr val="tx1"/>
                </a:solidFill>
              </a:rPr>
              <a:t>CMake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r>
              <a:rPr lang="en-US" sz="18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Editor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Testing: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review</a:t>
            </a:r>
            <a:r>
              <a:rPr lang="en-US" sz="1800" b="0" dirty="0">
                <a:solidFill>
                  <a:schemeClr val="tx1"/>
                </a:solidFill>
              </a:rPr>
              <a:t> by </a:t>
            </a:r>
            <a:r>
              <a:rPr lang="en-US" sz="1800" b="0" dirty="0" err="1">
                <a:solidFill>
                  <a:schemeClr val="tx1"/>
                </a:solidFill>
              </a:rPr>
              <a:t>Clion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r>
              <a:rPr lang="en-US" sz="1800" b="0" dirty="0" err="1">
                <a:solidFill>
                  <a:schemeClr val="tx1"/>
                </a:solidFill>
              </a:rPr>
              <a:t>Googletest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Source Control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Git, </a:t>
            </a:r>
            <a:r>
              <a:rPr lang="en-US" sz="1800" b="0" dirty="0" err="1">
                <a:solidFill>
                  <a:schemeClr val="tx1"/>
                </a:solidFill>
              </a:rPr>
              <a:t>www.github.com</a:t>
            </a:r>
            <a:endParaRPr lang="en-US" sz="1800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985" y="181777"/>
            <a:ext cx="1972651" cy="2011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35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Editor: IDE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43E77-513D-3C40-88C0-ABF16CCC7360}"/>
              </a:ext>
            </a:extLst>
          </p:cNvPr>
          <p:cNvGrpSpPr/>
          <p:nvPr/>
        </p:nvGrpSpPr>
        <p:grpSpPr>
          <a:xfrm>
            <a:off x="248676" y="1811619"/>
            <a:ext cx="4265620" cy="2804634"/>
            <a:chOff x="248676" y="1811619"/>
            <a:chExt cx="4265620" cy="28046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CDAD33-A908-4D47-AC4E-DD39DE06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76" y="1811619"/>
              <a:ext cx="4265620" cy="24411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E9D308-D8C6-A141-9D6B-A74B875BDF25}"/>
                </a:ext>
              </a:extLst>
            </p:cNvPr>
            <p:cNvSpPr txBox="1"/>
            <p:nvPr/>
          </p:nvSpPr>
          <p:spPr>
            <a:xfrm>
              <a:off x="1974558" y="4339254"/>
              <a:ext cx="23658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4"/>
                </a:rPr>
                <a:t>https://www.jetbrains.com/clion/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91D9C9-BEBD-8147-AB12-606173599200}"/>
              </a:ext>
            </a:extLst>
          </p:cNvPr>
          <p:cNvGrpSpPr/>
          <p:nvPr/>
        </p:nvGrpSpPr>
        <p:grpSpPr>
          <a:xfrm>
            <a:off x="5007005" y="2329498"/>
            <a:ext cx="4572000" cy="3476274"/>
            <a:chOff x="5007005" y="2329498"/>
            <a:chExt cx="4572000" cy="34762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32C1C2-BDCE-D148-97FC-F45904FD9258}"/>
                </a:ext>
              </a:extLst>
            </p:cNvPr>
            <p:cNvGrpSpPr/>
            <p:nvPr/>
          </p:nvGrpSpPr>
          <p:grpSpPr>
            <a:xfrm>
              <a:off x="5007005" y="2738667"/>
              <a:ext cx="4572000" cy="3067105"/>
              <a:chOff x="5007005" y="2738667"/>
              <a:chExt cx="4572000" cy="306710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67A54A5-97E3-C640-9F7C-D7B41B6E9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7005" y="2738667"/>
                <a:ext cx="3848510" cy="27502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EEFC89-8D5C-5E43-82C1-67653399ACBD}"/>
                  </a:ext>
                </a:extLst>
              </p:cNvPr>
              <p:cNvSpPr txBox="1"/>
              <p:nvPr/>
            </p:nvSpPr>
            <p:spPr>
              <a:xfrm>
                <a:off x="5007005" y="5528773"/>
                <a:ext cx="4572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6"/>
                  </a:rPr>
                  <a:t>https://www.jetbrains.com/community/education/#students</a:t>
                </a:r>
                <a:endParaRPr lang="en-US" sz="1200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FB6710-62FA-D24D-916A-5B0F7616ADD1}"/>
                </a:ext>
              </a:extLst>
            </p:cNvPr>
            <p:cNvSpPr txBox="1"/>
            <p:nvPr/>
          </p:nvSpPr>
          <p:spPr>
            <a:xfrm>
              <a:off x="6791650" y="2329498"/>
              <a:ext cx="10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It’s Free!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9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9C32D-F11D-5542-9F32-AEF0E5A1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Vim (Linux)</a:t>
            </a:r>
          </a:p>
        </p:txBody>
      </p:sp>
      <p:pic>
        <p:nvPicPr>
          <p:cNvPr id="2050" name="Picture 2" descr="upload.wikimedia.org/wikipedia/commons/thumb/9/...">
            <a:extLst>
              <a:ext uri="{FF2B5EF4-FFF2-40B4-BE49-F238E27FC236}">
                <a16:creationId xmlns:a16="http://schemas.microsoft.com/office/drawing/2014/main" id="{86088027-A295-AE4A-8E1F-ACC58E8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718" y="487667"/>
            <a:ext cx="1068564" cy="10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7438DA2-5507-BC41-81BF-488E27698B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544" y="1752917"/>
            <a:ext cx="7579173" cy="4224934"/>
          </a:xfrm>
        </p:spPr>
        <p:txBody>
          <a:bodyPr/>
          <a:lstStyle/>
          <a:p>
            <a:endParaRPr lang="en-US" sz="1800" b="0" dirty="0"/>
          </a:p>
          <a:p>
            <a:r>
              <a:rPr lang="en-US" sz="1800" b="0" dirty="0"/>
              <a:t>Available on (pretty much) all OS</a:t>
            </a:r>
          </a:p>
          <a:p>
            <a:endParaRPr lang="en-US" sz="1800" b="0" dirty="0"/>
          </a:p>
          <a:p>
            <a:r>
              <a:rPr lang="en-US" sz="1800" b="0" dirty="0"/>
              <a:t>Website in 80s, but probably the </a:t>
            </a:r>
            <a:r>
              <a:rPr lang="en-US" sz="1800" b="0" u="sng" dirty="0"/>
              <a:t>best editor you’ll have in your life</a:t>
            </a:r>
          </a:p>
          <a:p>
            <a:endParaRPr lang="en-US" sz="1800" b="0" u="sng" dirty="0"/>
          </a:p>
          <a:p>
            <a:r>
              <a:rPr lang="en-US" sz="1800" b="0" u="sng" dirty="0"/>
              <a:t>So</a:t>
            </a:r>
            <a:r>
              <a:rPr lang="zh-CN" altLang="en-US" sz="1800" b="0" u="sng" dirty="0"/>
              <a:t> </a:t>
            </a:r>
            <a:r>
              <a:rPr lang="en-US" altLang="zh-CN" sz="1800" b="0" u="sng" dirty="0"/>
              <a:t>many jokes about people not knowing how to exit from Vim</a:t>
            </a:r>
            <a:endParaRPr lang="en-US" sz="1800" b="0" u="sng" dirty="0"/>
          </a:p>
          <a:p>
            <a:endParaRPr lang="en-US" sz="1800" b="0" dirty="0"/>
          </a:p>
        </p:txBody>
      </p:sp>
      <p:pic>
        <p:nvPicPr>
          <p:cNvPr id="6146" name="Picture 2" descr="Beware to all Vim programmers | Programmer jokes, Programmer, Coding">
            <a:extLst>
              <a:ext uri="{FF2B5EF4-FFF2-40B4-BE49-F238E27FC236}">
                <a16:creationId xmlns:a16="http://schemas.microsoft.com/office/drawing/2014/main" id="{961F5642-E5D6-BE76-193B-4E3B532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99" y="3865384"/>
            <a:ext cx="3176881" cy="24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9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66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C++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4058449A-7E16-6BE5-3638-78AF5835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86" y="0"/>
            <a:ext cx="2674613" cy="441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54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18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ABED73-3272-F67F-02CF-6F3AB09E1C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dirty="0"/>
              <a:t>What happens when you click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240798-5440-F029-4A82-E24A6BAB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-&gt; Binary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A708C-A13C-DD9E-3727-D0815CB1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53" y="3148722"/>
            <a:ext cx="5664200" cy="260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473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1026" name="Picture 2" descr="10 Hilarious Binary Jokes That Will Make You Laugh - Convert Binary">
            <a:extLst>
              <a:ext uri="{FF2B5EF4-FFF2-40B4-BE49-F238E27FC236}">
                <a16:creationId xmlns:a16="http://schemas.microsoft.com/office/drawing/2014/main" id="{EA202CD5-4F2B-A86D-62A0-C7350D89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71" y="310063"/>
            <a:ext cx="1934762" cy="1381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D8156-2DA8-CD1B-E99B-FC77AA6D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63" y="1932442"/>
            <a:ext cx="4576109" cy="434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85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793026-491B-579C-8A39-EFE1A55C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762250"/>
            <a:ext cx="6718300" cy="133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E6874B-33E0-3448-81F5-8B0C20EF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47B52-AE32-9D40-9836-3319D5B8605E}"/>
              </a:ext>
            </a:extLst>
          </p:cNvPr>
          <p:cNvSpPr txBox="1"/>
          <p:nvPr/>
        </p:nvSpPr>
        <p:spPr>
          <a:xfrm>
            <a:off x="1685365" y="112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C2FD2-3768-DA46-BCEB-B51496923EF0}"/>
              </a:ext>
            </a:extLst>
          </p:cNvPr>
          <p:cNvSpPr/>
          <p:nvPr/>
        </p:nvSpPr>
        <p:spPr>
          <a:xfrm>
            <a:off x="7100048" y="2636769"/>
            <a:ext cx="1013011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EF91E3-B8F4-1B46-8BA9-B302FCD86BBF}"/>
              </a:ext>
            </a:extLst>
          </p:cNvPr>
          <p:cNvSpPr/>
          <p:nvPr/>
        </p:nvSpPr>
        <p:spPr>
          <a:xfrm>
            <a:off x="5163672" y="3742148"/>
            <a:ext cx="230392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201ADC-B286-F44F-827C-A61849572CE9}"/>
              </a:ext>
            </a:extLst>
          </p:cNvPr>
          <p:cNvCxnSpPr>
            <a:cxnSpLocks/>
          </p:cNvCxnSpPr>
          <p:nvPr/>
        </p:nvCxnSpPr>
        <p:spPr>
          <a:xfrm flipH="1">
            <a:off x="6510617" y="3115852"/>
            <a:ext cx="956984" cy="5445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448CFA-DA61-FFC8-63CA-3D27FAD6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Checker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74CB9-7AA5-A464-21AE-F55CDBDB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4" y="1274960"/>
            <a:ext cx="5091953" cy="2739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1C251-710A-641D-D830-995812BC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3" y="3171970"/>
            <a:ext cx="3446575" cy="349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860C32-946F-168E-1174-907FBF1C6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964" y="4647913"/>
            <a:ext cx="4558553" cy="1339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01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7CDA11-1715-9D46-B441-ADA96B0465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713" y="1650233"/>
            <a:ext cx="3042683" cy="3379979"/>
          </a:xfrm>
        </p:spPr>
        <p:txBody>
          <a:bodyPr/>
          <a:lstStyle/>
          <a:p>
            <a:r>
              <a:rPr lang="en-US" sz="2000" b="0" dirty="0"/>
              <a:t>Breakpoint</a:t>
            </a:r>
          </a:p>
          <a:p>
            <a:endParaRPr lang="en-US" sz="2000" b="0" dirty="0"/>
          </a:p>
          <a:p>
            <a:r>
              <a:rPr lang="en-US" sz="2000" b="0" dirty="0"/>
              <a:t>Step in</a:t>
            </a:r>
          </a:p>
          <a:p>
            <a:endParaRPr lang="en-US" sz="2000" b="0" dirty="0"/>
          </a:p>
          <a:p>
            <a:r>
              <a:rPr lang="en-US" sz="2000" b="0" dirty="0"/>
              <a:t>Step over</a:t>
            </a:r>
          </a:p>
          <a:p>
            <a:endParaRPr lang="en-US" sz="2000" b="0" dirty="0"/>
          </a:p>
          <a:p>
            <a:r>
              <a:rPr lang="en-US" sz="2000" b="0" dirty="0"/>
              <a:t>Read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36042-38CB-E946-A9A9-A5B553FE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627A1-11D1-974E-87E3-FF285FB2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60" y="122936"/>
            <a:ext cx="3750855" cy="2169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D0CA-3CC5-6A49-9B5E-9DEAA542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754" y="2682940"/>
            <a:ext cx="5934762" cy="3868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137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rint() &gt; Breakpoints : r/ProgrammerHumor">
            <a:extLst>
              <a:ext uri="{FF2B5EF4-FFF2-40B4-BE49-F238E27FC236}">
                <a16:creationId xmlns:a16="http://schemas.microsoft.com/office/drawing/2014/main" id="{32478093-A320-4FD7-773C-C40936EC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331" y="3857835"/>
            <a:ext cx="4401669" cy="30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D0B73-07B9-420C-8893-0A51A7EF3CF6}"/>
              </a:ext>
            </a:extLst>
          </p:cNvPr>
          <p:cNvSpPr txBox="1"/>
          <p:nvPr/>
        </p:nvSpPr>
        <p:spPr>
          <a:xfrm>
            <a:off x="1299882" y="2357718"/>
            <a:ext cx="5236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Print </a:t>
            </a:r>
            <a:r>
              <a:rPr lang="en-US" sz="4000" dirty="0" err="1"/>
              <a:t>ain’t</a:t>
            </a:r>
            <a:r>
              <a:rPr lang="en-US" sz="4000" dirty="0"/>
              <a:t> for debugging</a:t>
            </a:r>
          </a:p>
        </p:txBody>
      </p:sp>
    </p:spTree>
    <p:extLst>
      <p:ext uri="{BB962C8B-B14F-4D97-AF65-F5344CB8AC3E}">
        <p14:creationId xmlns:p14="http://schemas.microsoft.com/office/powerpoint/2010/main" val="393413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479BB34-574F-6878-E299-16BEFAA35ABB}"/>
              </a:ext>
            </a:extLst>
          </p:cNvPr>
          <p:cNvSpPr txBox="1">
            <a:spLocks/>
          </p:cNvSpPr>
          <p:nvPr/>
        </p:nvSpPr>
        <p:spPr>
          <a:xfrm>
            <a:off x="651641" y="1309638"/>
            <a:ext cx="3053916" cy="1905000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  <a:endParaRPr lang="en-US" sz="1600" b="0" dirty="0"/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8CCD3-7D64-98E5-A549-E40CB7B8C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0"/>
          <a:stretch/>
        </p:blipFill>
        <p:spPr>
          <a:xfrm>
            <a:off x="3546289" y="5065059"/>
            <a:ext cx="1866900" cy="837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27E6A-0B31-BCD6-A85F-3F8E45497361}"/>
              </a:ext>
            </a:extLst>
          </p:cNvPr>
          <p:cNvSpPr txBox="1"/>
          <p:nvPr/>
        </p:nvSpPr>
        <p:spPr>
          <a:xfrm>
            <a:off x="6265317" y="4584609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5D8CD-5875-F3D9-7934-4D01A45A6014}"/>
              </a:ext>
            </a:extLst>
          </p:cNvPr>
          <p:cNvSpPr txBox="1"/>
          <p:nvPr/>
        </p:nvSpPr>
        <p:spPr>
          <a:xfrm>
            <a:off x="3795210" y="5925254"/>
            <a:ext cx="2190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</a:t>
            </a:r>
            <a:r>
              <a:rPr lang="en-US" sz="1100" dirty="0" err="1"/>
              <a:t>gcc_makefile_cmake_linux</a:t>
            </a:r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4B07E-3F7D-02A4-141B-6DE078AC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95" y="2133509"/>
            <a:ext cx="3848100" cy="245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165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pic>
        <p:nvPicPr>
          <p:cNvPr id="2054" name="Picture 6" descr="Premium Vector | Mailbox sketch hand draw illustration">
            <a:extLst>
              <a:ext uri="{FF2B5EF4-FFF2-40B4-BE49-F238E27FC236}">
                <a16:creationId xmlns:a16="http://schemas.microsoft.com/office/drawing/2014/main" id="{CDE6BE06-DDE1-2249-9BD1-F33FB63D0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182" y="1408849"/>
            <a:ext cx="355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C2FD5C-C543-2C43-8112-CB78B2CC9329}"/>
              </a:ext>
            </a:extLst>
          </p:cNvPr>
          <p:cNvSpPr txBox="1"/>
          <p:nvPr/>
        </p:nvSpPr>
        <p:spPr>
          <a:xfrm>
            <a:off x="7210623" y="1363509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Memory (Storage)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22A46-87FA-DA48-8325-CD7F3AF35464}"/>
              </a:ext>
            </a:extLst>
          </p:cNvPr>
          <p:cNvSpPr txBox="1"/>
          <p:nvPr/>
        </p:nvSpPr>
        <p:spPr>
          <a:xfrm>
            <a:off x="5192838" y="1408849"/>
            <a:ext cx="6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Data</a:t>
            </a:r>
          </a:p>
        </p:txBody>
      </p:sp>
      <p:pic>
        <p:nvPicPr>
          <p:cNvPr id="16" name="Picture 6" descr="Premium Vector | Mailbox sketch hand draw illustration">
            <a:extLst>
              <a:ext uri="{FF2B5EF4-FFF2-40B4-BE49-F238E27FC236}">
                <a16:creationId xmlns:a16="http://schemas.microsoft.com/office/drawing/2014/main" id="{FDCB6D18-AE24-6249-9B1C-BC2CA577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56" y="3568797"/>
            <a:ext cx="574518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7CF19D-2E6C-FC4D-8E4D-C30B3B92CAD3}"/>
              </a:ext>
            </a:extLst>
          </p:cNvPr>
          <p:cNvGrpSpPr/>
          <p:nvPr/>
        </p:nvGrpSpPr>
        <p:grpSpPr>
          <a:xfrm>
            <a:off x="3893756" y="3938129"/>
            <a:ext cx="574518" cy="2130380"/>
            <a:chOff x="3468707" y="3347791"/>
            <a:chExt cx="574518" cy="2130380"/>
          </a:xfrm>
        </p:grpSpPr>
        <p:pic>
          <p:nvPicPr>
            <p:cNvPr id="20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B4CB5EAD-6C5F-914D-B274-5773FCFCA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3347791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BD91BEE4-98DF-F943-B67B-BB2F837DC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3673136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75C70FD8-1FC1-1D4C-B65A-69B3BEF3D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042468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9EDBAB92-BC3D-D84F-A93F-996594852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408743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F5B40BDD-CEA7-F94D-8B96-34609053F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778075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7B0B4490-9434-A44E-932A-692D8B611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5108838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6" descr="Premium Vector | Mailbox sketch hand draw illustration">
            <a:extLst>
              <a:ext uri="{FF2B5EF4-FFF2-40B4-BE49-F238E27FC236}">
                <a16:creationId xmlns:a16="http://schemas.microsoft.com/office/drawing/2014/main" id="{EB7542E1-60F1-4A45-9602-4366E2A2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56" y="3215647"/>
            <a:ext cx="574518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2D327C-22A3-234F-B776-CA12636A9823}"/>
              </a:ext>
            </a:extLst>
          </p:cNvPr>
          <p:cNvSpPr txBox="1"/>
          <p:nvPr/>
        </p:nvSpPr>
        <p:spPr>
          <a:xfrm>
            <a:off x="6418532" y="3568797"/>
            <a:ext cx="176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Memory Address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6E3E95-3297-B845-97A2-5230823B249B}"/>
              </a:ext>
            </a:extLst>
          </p:cNvPr>
          <p:cNvGrpSpPr/>
          <p:nvPr/>
        </p:nvGrpSpPr>
        <p:grpSpPr>
          <a:xfrm>
            <a:off x="572761" y="2174477"/>
            <a:ext cx="3252435" cy="3822361"/>
            <a:chOff x="306619" y="2021846"/>
            <a:chExt cx="3252435" cy="38223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A06F1-3F8E-CC43-952C-BFEDAFA66DF0}"/>
                </a:ext>
              </a:extLst>
            </p:cNvPr>
            <p:cNvSpPr txBox="1"/>
            <p:nvPr/>
          </p:nvSpPr>
          <p:spPr>
            <a:xfrm>
              <a:off x="306619" y="2021846"/>
              <a:ext cx="2580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Computer Memory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E8BF9D-A9DC-7444-8474-AE2C4E30AFEB}"/>
                </a:ext>
              </a:extLst>
            </p:cNvPr>
            <p:cNvGrpSpPr/>
            <p:nvPr/>
          </p:nvGrpSpPr>
          <p:grpSpPr>
            <a:xfrm>
              <a:off x="1091061" y="3072156"/>
              <a:ext cx="2467993" cy="2772051"/>
              <a:chOff x="1091061" y="3072156"/>
              <a:chExt cx="2467993" cy="277205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F8A3CB-E645-9B41-8DB6-B7A3B6DBDB99}"/>
                  </a:ext>
                </a:extLst>
              </p:cNvPr>
              <p:cNvSpPr/>
              <p:nvPr/>
            </p:nvSpPr>
            <p:spPr>
              <a:xfrm>
                <a:off x="1091061" y="3072156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0A6ECB-9933-F247-A917-3A63FAF27803}"/>
                  </a:ext>
                </a:extLst>
              </p:cNvPr>
              <p:cNvSpPr/>
              <p:nvPr/>
            </p:nvSpPr>
            <p:spPr>
              <a:xfrm>
                <a:off x="1091061" y="3418385"/>
                <a:ext cx="2467993" cy="34622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E097A6-2F81-F641-B44B-995EF25323B9}"/>
                  </a:ext>
                </a:extLst>
              </p:cNvPr>
              <p:cNvSpPr/>
              <p:nvPr/>
            </p:nvSpPr>
            <p:spPr>
              <a:xfrm>
                <a:off x="1091061" y="3764614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A6C59E-5B07-2A47-A98C-C1EA47CA3F32}"/>
                  </a:ext>
                </a:extLst>
              </p:cNvPr>
              <p:cNvSpPr/>
              <p:nvPr/>
            </p:nvSpPr>
            <p:spPr>
              <a:xfrm>
                <a:off x="1091061" y="4110843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82A9-674C-8E43-99F2-7C7B295D0C74}"/>
                  </a:ext>
                </a:extLst>
              </p:cNvPr>
              <p:cNvSpPr/>
              <p:nvPr/>
            </p:nvSpPr>
            <p:spPr>
              <a:xfrm>
                <a:off x="1091061" y="4459291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375857-02E4-6A47-8CA3-EB20849E4A4B}"/>
                  </a:ext>
                </a:extLst>
              </p:cNvPr>
              <p:cNvSpPr/>
              <p:nvPr/>
            </p:nvSpPr>
            <p:spPr>
              <a:xfrm>
                <a:off x="1091061" y="4805520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D208C8-CDE3-3347-846F-FF49D3E03E46}"/>
                  </a:ext>
                </a:extLst>
              </p:cNvPr>
              <p:cNvSpPr/>
              <p:nvPr/>
            </p:nvSpPr>
            <p:spPr>
              <a:xfrm>
                <a:off x="1091061" y="5151749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790783-773C-B94C-91CB-4F682574A87E}"/>
                  </a:ext>
                </a:extLst>
              </p:cNvPr>
              <p:cNvSpPr/>
              <p:nvPr/>
            </p:nvSpPr>
            <p:spPr>
              <a:xfrm>
                <a:off x="1091061" y="5497978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49C3AC-A3B9-F44B-8CA2-454C749216BD}"/>
                  </a:ext>
                </a:extLst>
              </p:cNvPr>
              <p:cNvSpPr txBox="1"/>
              <p:nvPr/>
            </p:nvSpPr>
            <p:spPr>
              <a:xfrm>
                <a:off x="2014780" y="3416166"/>
                <a:ext cx="6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Data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817196" y="3203390"/>
            <a:ext cx="448138" cy="2379254"/>
            <a:chOff x="551054" y="3050759"/>
            <a:chExt cx="448138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7597" y="340412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551054" y="41108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577596" y="37574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052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/>
              <a:t>Peng Du </a:t>
            </a:r>
          </a:p>
          <a:p>
            <a:endParaRPr lang="en-US" b="0" dirty="0"/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High performance 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Matrix stuff, Matrix Factorization, </a:t>
            </a:r>
            <a:r>
              <a:rPr lang="en-US" b="0" dirty="0" err="1">
                <a:solidFill>
                  <a:schemeClr val="bg2">
                    <a:lumMod val="85000"/>
                  </a:schemeClr>
                </a:solidFill>
              </a:rPr>
              <a:t>etc</a:t>
            </a:r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2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Cloud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&amp;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Edge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Kubernetes, docker, etc.</a:t>
            </a:r>
          </a:p>
          <a:p>
            <a:pPr lvl="1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Part-time Teaching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342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143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E53230B-C553-9F40-BAC4-1F7A32BEA974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5FEF93-5026-494A-BD20-B5D9B90A79FC}"/>
              </a:ext>
            </a:extLst>
          </p:cNvPr>
          <p:cNvGrpSpPr/>
          <p:nvPr/>
        </p:nvGrpSpPr>
        <p:grpSpPr>
          <a:xfrm>
            <a:off x="8017602" y="1498961"/>
            <a:ext cx="1190708" cy="1360531"/>
            <a:chOff x="8159558" y="409714"/>
            <a:chExt cx="1190708" cy="136053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217823" y="791475"/>
              <a:ext cx="1132443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sizeof(int)</a:t>
              </a:r>
            </a:p>
            <a:p>
              <a:pPr algn="ctr"/>
              <a:r>
                <a:rPr lang="en-US" sz="1400" dirty="0"/>
                <a:t>4 bytes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79A1034-74F1-DC43-AE69-26870BDE4C24}"/>
              </a:ext>
            </a:extLst>
          </p:cNvPr>
          <p:cNvSpPr/>
          <p:nvPr/>
        </p:nvSpPr>
        <p:spPr>
          <a:xfrm>
            <a:off x="5932213" y="1485061"/>
            <a:ext cx="2020152" cy="1383210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Var1 (5)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D98074-EC84-CE4A-B56F-BD40DBB0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6" y="3281655"/>
            <a:ext cx="5487253" cy="296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D43C0DE8-2194-EB40-92B2-F158F0439AE6}"/>
              </a:ext>
            </a:extLst>
          </p:cNvPr>
          <p:cNvGrpSpPr/>
          <p:nvPr/>
        </p:nvGrpSpPr>
        <p:grpSpPr>
          <a:xfrm>
            <a:off x="8075867" y="3228605"/>
            <a:ext cx="1173958" cy="2790319"/>
            <a:chOff x="8159558" y="409714"/>
            <a:chExt cx="1173958" cy="136053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8201073" y="934187"/>
              <a:ext cx="1132443" cy="25511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8 bytes</a:t>
              </a:r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D7EB1C-AE90-EF48-9F8D-2860636C2398}"/>
              </a:ext>
            </a:extLst>
          </p:cNvPr>
          <p:cNvSpPr/>
          <p:nvPr/>
        </p:nvSpPr>
        <p:spPr>
          <a:xfrm>
            <a:off x="5940288" y="3212706"/>
            <a:ext cx="2020152" cy="2806218"/>
          </a:xfrm>
          <a:prstGeom prst="rect">
            <a:avLst/>
          </a:prstGeom>
          <a:solidFill>
            <a:srgbClr val="92D050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ptr (0x18)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2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6577709" y="53906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6577709" y="88528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6577709" y="123151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6577709" y="15777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6577709" y="192619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6577709" y="227242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6577709" y="261865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6577709" y="296488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7501428" y="883098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5949446" y="517237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E53230B-C553-9F40-BAC4-1F7A32BEA974}"/>
              </a:ext>
            </a:extLst>
          </p:cNvPr>
          <p:cNvSpPr txBox="1"/>
          <p:nvPr/>
        </p:nvSpPr>
        <p:spPr>
          <a:xfrm>
            <a:off x="4638204" y="223360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6577708" y="331985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6580077" y="367574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6580077" y="402197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6580076" y="43769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6575340" y="47225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6577709" y="507841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6577709" y="54246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6577708" y="577961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9A1034-74F1-DC43-AE69-26870BDE4C24}"/>
              </a:ext>
            </a:extLst>
          </p:cNvPr>
          <p:cNvSpPr/>
          <p:nvPr/>
        </p:nvSpPr>
        <p:spPr>
          <a:xfrm>
            <a:off x="6584556" y="3312030"/>
            <a:ext cx="2020152" cy="1383210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Var1 (5)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3D8E74-20C9-1E4F-BB84-96679456ED0F}"/>
              </a:ext>
            </a:extLst>
          </p:cNvPr>
          <p:cNvSpPr txBox="1"/>
          <p:nvPr/>
        </p:nvSpPr>
        <p:spPr>
          <a:xfrm>
            <a:off x="190953" y="2527364"/>
            <a:ext cx="513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a label (new name) to an existing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A34B2-A773-0644-9193-58C4F212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90" y="3496331"/>
            <a:ext cx="2945818" cy="7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C58B58E-7A1C-754E-ACA9-6C9197DB511D}"/>
              </a:ext>
            </a:extLst>
          </p:cNvPr>
          <p:cNvSpPr txBox="1"/>
          <p:nvPr/>
        </p:nvSpPr>
        <p:spPr>
          <a:xfrm>
            <a:off x="6335320" y="4107574"/>
            <a:ext cx="1691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ref_var</a:t>
            </a:r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D55774-B8F6-C04F-A53C-4F739A75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89" y="4789424"/>
            <a:ext cx="2841477" cy="634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050F6-9FEB-D645-9D54-50C6A455BB0C}"/>
              </a:ext>
            </a:extLst>
          </p:cNvPr>
          <p:cNvSpPr txBox="1"/>
          <p:nvPr/>
        </p:nvSpPr>
        <p:spPr>
          <a:xfrm>
            <a:off x="2492127" y="5424221"/>
            <a:ext cx="245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wrong with this?</a:t>
            </a:r>
          </a:p>
        </p:txBody>
      </p:sp>
    </p:spTree>
    <p:extLst>
      <p:ext uri="{BB962C8B-B14F-4D97-AF65-F5344CB8AC3E}">
        <p14:creationId xmlns:p14="http://schemas.microsoft.com/office/powerpoint/2010/main" val="35250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4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8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7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8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318D22-8D2B-A6D0-1EEE-37FC5BD674B6}"/>
              </a:ext>
            </a:extLst>
          </p:cNvPr>
          <p:cNvSpPr txBox="1">
            <a:spLocks/>
          </p:cNvSpPr>
          <p:nvPr/>
        </p:nvSpPr>
        <p:spPr>
          <a:xfrm>
            <a:off x="758870" y="1338414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3CA32-1068-AC6C-2E10-0E7E0E1B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21" y="2936315"/>
            <a:ext cx="3390900" cy="100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F37DE7-BAD8-3847-D491-37D4DF16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621" y="4447988"/>
            <a:ext cx="2032000" cy="81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FC50A-FED4-0D17-EC38-F806E8AFBEB0}"/>
              </a:ext>
            </a:extLst>
          </p:cNvPr>
          <p:cNvSpPr txBox="1"/>
          <p:nvPr/>
        </p:nvSpPr>
        <p:spPr>
          <a:xfrm>
            <a:off x="5692589" y="3970461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61E1B-30B0-B955-8BF0-247B80E5A278}"/>
              </a:ext>
            </a:extLst>
          </p:cNvPr>
          <p:cNvSpPr txBox="1"/>
          <p:nvPr/>
        </p:nvSpPr>
        <p:spPr>
          <a:xfrm>
            <a:off x="3230434" y="5352850"/>
            <a:ext cx="2190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</a:t>
            </a:r>
            <a:r>
              <a:rPr lang="en-US" sz="1100" dirty="0" err="1"/>
              <a:t>gcc_makefile_cmake_linux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975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635805-6A12-81A3-429C-38B999EBE4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Course Evaluation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2" tooltip="https://forms.gle/Vy4ZsbcDUyZ1PBDD6"/>
              </a:rPr>
              <a:t>https://forms.gle/Vy4ZsbcDUyZ1PBDD6</a:t>
            </a:r>
            <a:endParaRPr lang="en-US" b="0" i="0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  <a:p>
            <a:endParaRPr lang="en-US" b="0" dirty="0">
              <a:solidFill>
                <a:srgbClr val="0078D7"/>
              </a:solidFill>
              <a:latin typeface="Calibri" panose="020F0502020204030204" pitchFamily="34" charset="0"/>
            </a:endParaRPr>
          </a:p>
          <a:p>
            <a:r>
              <a:rPr lang="en-US" b="0" dirty="0" err="1">
                <a:solidFill>
                  <a:srgbClr val="0078D7"/>
                </a:solidFill>
                <a:latin typeface="Calibri" panose="020F0502020204030204" pitchFamily="34" charset="0"/>
              </a:rPr>
              <a:t>pengdu@uw.edu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76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Stack vs Heap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3854518" y="64771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85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3854518" y="99394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3854518" y="134017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3854518" y="16864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3854518" y="203485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3854518" y="238107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3854518" y="272730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3854518" y="307353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4778237" y="991753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3226255" y="625892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… …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2952EE9-6A02-2E4C-BC22-36C6689A7A01}"/>
              </a:ext>
            </a:extLst>
          </p:cNvPr>
          <p:cNvSpPr/>
          <p:nvPr/>
        </p:nvSpPr>
        <p:spPr>
          <a:xfrm>
            <a:off x="6303254" y="1302691"/>
            <a:ext cx="113244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E40E1A"/>
                </a:solidFill>
              </a:rPr>
              <a:t>Heap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1F4ADD7C-5139-B848-AB90-9DCC818B1513}"/>
              </a:ext>
            </a:extLst>
          </p:cNvPr>
          <p:cNvSpPr/>
          <p:nvPr/>
        </p:nvSpPr>
        <p:spPr>
          <a:xfrm>
            <a:off x="6061267" y="647715"/>
            <a:ext cx="239541" cy="1698153"/>
          </a:xfrm>
          <a:prstGeom prst="rightBrac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3854517" y="342850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3856886" y="378440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3856886" y="413063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3856885" y="44856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E68A89-6E5E-4047-8560-B799FE4E4B35}"/>
              </a:ext>
            </a:extLst>
          </p:cNvPr>
          <p:cNvSpPr/>
          <p:nvPr/>
        </p:nvSpPr>
        <p:spPr>
          <a:xfrm>
            <a:off x="6206747" y="4625987"/>
            <a:ext cx="113244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Stack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4E28F156-397A-8E44-A872-2A7081DF44C1}"/>
              </a:ext>
            </a:extLst>
          </p:cNvPr>
          <p:cNvSpPr/>
          <p:nvPr/>
        </p:nvSpPr>
        <p:spPr>
          <a:xfrm>
            <a:off x="6005020" y="3443758"/>
            <a:ext cx="239541" cy="2790319"/>
          </a:xfrm>
          <a:prstGeom prst="rightBrac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3852149" y="483118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3854518" y="518707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3854518" y="55333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3854517" y="588827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D7EB1C-AE90-EF48-9F8D-2860636C2398}"/>
              </a:ext>
            </a:extLst>
          </p:cNvPr>
          <p:cNvSpPr/>
          <p:nvPr/>
        </p:nvSpPr>
        <p:spPr>
          <a:xfrm>
            <a:off x="3869441" y="4129709"/>
            <a:ext cx="2020152" cy="2104367"/>
          </a:xfrm>
          <a:prstGeom prst="rect">
            <a:avLst/>
          </a:prstGeom>
          <a:solidFill>
            <a:srgbClr val="92D050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8941CD-EBEF-7025-B4B2-9A6B8523CC04}"/>
              </a:ext>
            </a:extLst>
          </p:cNvPr>
          <p:cNvSpPr/>
          <p:nvPr/>
        </p:nvSpPr>
        <p:spPr>
          <a:xfrm>
            <a:off x="3852400" y="647559"/>
            <a:ext cx="2020152" cy="1726726"/>
          </a:xfrm>
          <a:prstGeom prst="rect">
            <a:avLst/>
          </a:prstGeom>
          <a:solidFill>
            <a:srgbClr val="E40E1A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7863FEE-D96E-E479-E184-596C59721C24}"/>
              </a:ext>
            </a:extLst>
          </p:cNvPr>
          <p:cNvSpPr/>
          <p:nvPr/>
        </p:nvSpPr>
        <p:spPr>
          <a:xfrm>
            <a:off x="4177006" y="2393936"/>
            <a:ext cx="1353671" cy="554601"/>
          </a:xfrm>
          <a:prstGeom prst="downArrow">
            <a:avLst/>
          </a:prstGeom>
          <a:solidFill>
            <a:srgbClr val="E40E1A">
              <a:alpha val="1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1DC907C-ED2A-50AC-091E-407B266EE302}"/>
              </a:ext>
            </a:extLst>
          </p:cNvPr>
          <p:cNvSpPr/>
          <p:nvPr/>
        </p:nvSpPr>
        <p:spPr>
          <a:xfrm rot="10800000">
            <a:off x="4185388" y="3567953"/>
            <a:ext cx="1353671" cy="554192"/>
          </a:xfrm>
          <a:prstGeom prst="downArrow">
            <a:avLst/>
          </a:prstGeom>
          <a:solidFill>
            <a:srgbClr val="92D050">
              <a:alpha val="1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91757-0EEE-1503-AE6E-D3932D272890}"/>
              </a:ext>
            </a:extLst>
          </p:cNvPr>
          <p:cNvSpPr txBox="1"/>
          <p:nvPr/>
        </p:nvSpPr>
        <p:spPr>
          <a:xfrm>
            <a:off x="6381176" y="1765967"/>
            <a:ext cx="120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new operator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malloc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6D3C5-1B98-43D9-F2E0-DB9E3B2301CE}"/>
              </a:ext>
            </a:extLst>
          </p:cNvPr>
          <p:cNvSpPr txBox="1"/>
          <p:nvPr/>
        </p:nvSpPr>
        <p:spPr>
          <a:xfrm>
            <a:off x="6722272" y="1183067"/>
            <a:ext cx="242172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E40E1A"/>
                </a:solidFill>
              </a:rPr>
              <a:t>Not automatically  free/returned to 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3F64E-D7A7-DD14-F0F6-CEAE27D92C49}"/>
              </a:ext>
            </a:extLst>
          </p:cNvPr>
          <p:cNvSpPr txBox="1"/>
          <p:nvPr/>
        </p:nvSpPr>
        <p:spPr>
          <a:xfrm>
            <a:off x="6710521" y="4404961"/>
            <a:ext cx="228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92D050"/>
                </a:solidFill>
              </a:rPr>
              <a:t>Automatically  free/returned to 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7CFC11-E2CE-D260-B327-6C3F4534CE36}"/>
              </a:ext>
            </a:extLst>
          </p:cNvPr>
          <p:cNvSpPr txBox="1"/>
          <p:nvPr/>
        </p:nvSpPr>
        <p:spPr>
          <a:xfrm>
            <a:off x="6710521" y="5087652"/>
            <a:ext cx="1830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function local variables </a:t>
            </a:r>
          </a:p>
        </p:txBody>
      </p:sp>
    </p:spTree>
    <p:extLst>
      <p:ext uri="{BB962C8B-B14F-4D97-AF65-F5344CB8AC3E}">
        <p14:creationId xmlns:p14="http://schemas.microsoft.com/office/powerpoint/2010/main" val="31090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Stack vs Heap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24456EE-8E60-13B3-5F10-AD0ED8076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" y="4191747"/>
            <a:ext cx="5427402" cy="2104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941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Memory Leak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017CBF-6DAE-0BE7-A596-12385DB62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82" y="2378903"/>
            <a:ext cx="3365521" cy="3225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2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Memory Leak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B2CFC9D-2C66-1549-BD88-61681D02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33" y="2464139"/>
            <a:ext cx="3582886" cy="3059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342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877E270-48F7-35C9-AF84-ED213A2C28EB}"/>
              </a:ext>
            </a:extLst>
          </p:cNvPr>
          <p:cNvSpPr txBox="1">
            <a:spLocks/>
          </p:cNvSpPr>
          <p:nvPr/>
        </p:nvSpPr>
        <p:spPr>
          <a:xfrm>
            <a:off x="624397" y="1183134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1FA88-30AD-236B-3DA9-2D3F9B72F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94" y="2589306"/>
            <a:ext cx="4267200" cy="193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FC50A-FED4-0D17-EC38-F806E8AFBEB0}"/>
              </a:ext>
            </a:extLst>
          </p:cNvPr>
          <p:cNvSpPr txBox="1"/>
          <p:nvPr/>
        </p:nvSpPr>
        <p:spPr>
          <a:xfrm>
            <a:off x="7162811" y="4519706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</p:spTree>
    <p:extLst>
      <p:ext uri="{BB962C8B-B14F-4D97-AF65-F5344CB8AC3E}">
        <p14:creationId xmlns:p14="http://schemas.microsoft.com/office/powerpoint/2010/main" val="1598084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343948" y="713203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D95EB9-9695-CA48-99D7-47E218DBFE22}"/>
              </a:ext>
            </a:extLst>
          </p:cNvPr>
          <p:cNvSpPr txBox="1">
            <a:spLocks/>
          </p:cNvSpPr>
          <p:nvPr/>
        </p:nvSpPr>
        <p:spPr>
          <a:xfrm>
            <a:off x="1066412" y="2473923"/>
            <a:ext cx="2563500" cy="576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Functional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FDE7B5-25C1-6549-951E-67CF3FD399FF}"/>
              </a:ext>
            </a:extLst>
          </p:cNvPr>
          <p:cNvSpPr txBox="1">
            <a:spLocks/>
          </p:cNvSpPr>
          <p:nvPr/>
        </p:nvSpPr>
        <p:spPr>
          <a:xfrm>
            <a:off x="5054143" y="2473923"/>
            <a:ext cx="2563500" cy="267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OOP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E4E9F-28B7-C149-BDDC-434EC715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" y="3357926"/>
            <a:ext cx="4247207" cy="17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B2AF2A-1F0C-F146-A5A5-6C54115A1F54}"/>
              </a:ext>
            </a:extLst>
          </p:cNvPr>
          <p:cNvSpPr/>
          <p:nvPr/>
        </p:nvSpPr>
        <p:spPr>
          <a:xfrm>
            <a:off x="5861499" y="3153438"/>
            <a:ext cx="734189" cy="7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11176-DB94-E146-8972-7487BB92DE6C}"/>
              </a:ext>
            </a:extLst>
          </p:cNvPr>
          <p:cNvSpPr/>
          <p:nvPr/>
        </p:nvSpPr>
        <p:spPr>
          <a:xfrm>
            <a:off x="7219750" y="3574390"/>
            <a:ext cx="981146" cy="66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D0BD5D1-EF74-6942-A47F-9D74EB13B7EC}"/>
              </a:ext>
            </a:extLst>
          </p:cNvPr>
          <p:cNvSpPr/>
          <p:nvPr/>
        </p:nvSpPr>
        <p:spPr>
          <a:xfrm>
            <a:off x="5971627" y="4382000"/>
            <a:ext cx="1248123" cy="634073"/>
          </a:xfrm>
          <a:prstGeom prst="triangle">
            <a:avLst>
              <a:gd name="adj" fmla="val 7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A0F1E-BDD0-FA46-BCA4-805798A72FDF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6488169" y="3780108"/>
            <a:ext cx="731581" cy="124668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58D23-936A-2943-8E36-E7C7D023107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6228594" y="3887627"/>
            <a:ext cx="198567" cy="81141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6945A-2A16-E542-9ACC-F91F203BCF06}"/>
              </a:ext>
            </a:extLst>
          </p:cNvPr>
          <p:cNvCxnSpPr>
            <a:cxnSpLocks/>
            <a:endCxn id="11" idx="5"/>
          </p:cNvCxnSpPr>
          <p:nvPr/>
        </p:nvCxnSpPr>
        <p:spPr>
          <a:xfrm flipH="1">
            <a:off x="7051222" y="4241835"/>
            <a:ext cx="235272" cy="45720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71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A0629-81BD-4429-1FB0-A652BF1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Object Oriented?</a:t>
            </a:r>
          </a:p>
        </p:txBody>
      </p:sp>
      <p:pic>
        <p:nvPicPr>
          <p:cNvPr id="1026" name="Picture 2" descr="The Non-Designer's Design Book: Design And Typographic Principles For The Visual Novice">
            <a:extLst>
              <a:ext uri="{FF2B5EF4-FFF2-40B4-BE49-F238E27FC236}">
                <a16:creationId xmlns:a16="http://schemas.microsoft.com/office/drawing/2014/main" id="{B7C41129-B746-4001-49E1-E72A02A6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52" y="251011"/>
            <a:ext cx="1165412" cy="174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B465D3-ECD4-3D8B-85AD-E4EDB5B6F486}"/>
              </a:ext>
            </a:extLst>
          </p:cNvPr>
          <p:cNvGrpSpPr/>
          <p:nvPr/>
        </p:nvGrpSpPr>
        <p:grpSpPr>
          <a:xfrm>
            <a:off x="3944470" y="3429000"/>
            <a:ext cx="4474088" cy="2960970"/>
            <a:chOff x="3944470" y="3429000"/>
            <a:chExt cx="4474088" cy="2960970"/>
          </a:xfrm>
        </p:grpSpPr>
        <p:pic>
          <p:nvPicPr>
            <p:cNvPr id="7" name="Picture 6" descr="Text, letter&#10;&#10;Description automatically generated">
              <a:extLst>
                <a:ext uri="{FF2B5EF4-FFF2-40B4-BE49-F238E27FC236}">
                  <a16:creationId xmlns:a16="http://schemas.microsoft.com/office/drawing/2014/main" id="{3CB6C392-374F-1C8C-4943-AFFBF283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3635" y="3429000"/>
              <a:ext cx="3654923" cy="23235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FA16EB-7D02-94E9-5F58-E6842B75A103}"/>
                </a:ext>
              </a:extLst>
            </p:cNvPr>
            <p:cNvSpPr txBox="1"/>
            <p:nvPr/>
          </p:nvSpPr>
          <p:spPr>
            <a:xfrm>
              <a:off x="3944470" y="6020638"/>
              <a:ext cx="3516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Group related information together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799AD9-4D62-577A-36CA-497431608142}"/>
              </a:ext>
            </a:extLst>
          </p:cNvPr>
          <p:cNvGrpSpPr/>
          <p:nvPr/>
        </p:nvGrpSpPr>
        <p:grpSpPr>
          <a:xfrm>
            <a:off x="322133" y="1819005"/>
            <a:ext cx="3521592" cy="3416819"/>
            <a:chOff x="322133" y="1819005"/>
            <a:chExt cx="3521592" cy="3416819"/>
          </a:xfrm>
        </p:grpSpPr>
        <p:pic>
          <p:nvPicPr>
            <p:cNvPr id="5" name="Picture 4" descr="Text, letter&#10;&#10;Description automatically generated">
              <a:extLst>
                <a:ext uri="{FF2B5EF4-FFF2-40B4-BE49-F238E27FC236}">
                  <a16:creationId xmlns:a16="http://schemas.microsoft.com/office/drawing/2014/main" id="{D3D5676C-9CA5-D6D5-E5BE-395048009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133" y="1819005"/>
              <a:ext cx="3521592" cy="2638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A9FC24-1BC7-1A78-2792-277A0859176E}"/>
                </a:ext>
              </a:extLst>
            </p:cNvPr>
            <p:cNvSpPr txBox="1"/>
            <p:nvPr/>
          </p:nvSpPr>
          <p:spPr>
            <a:xfrm>
              <a:off x="322133" y="4589493"/>
              <a:ext cx="3516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What’s the design issue with this business card?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01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A0629-81BD-4429-1FB0-A652BF1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Object Oriented?</a:t>
            </a:r>
          </a:p>
        </p:txBody>
      </p:sp>
      <p:pic>
        <p:nvPicPr>
          <p:cNvPr id="1026" name="Picture 2" descr="The Non-Designer's Design Book: Design And Typographic Principles For The Visual Novice">
            <a:extLst>
              <a:ext uri="{FF2B5EF4-FFF2-40B4-BE49-F238E27FC236}">
                <a16:creationId xmlns:a16="http://schemas.microsoft.com/office/drawing/2014/main" id="{B7C41129-B746-4001-49E1-E72A02A6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06" y="62317"/>
            <a:ext cx="591669" cy="88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AA8DB-30FA-365E-2607-E296AAB6C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50" y="1604682"/>
            <a:ext cx="3704854" cy="300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9B918-9066-8603-A68F-C660F0452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335" y="1303869"/>
            <a:ext cx="4149044" cy="505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E4EF4-F717-6F7B-D347-FED49AC5B6B2}"/>
              </a:ext>
            </a:extLst>
          </p:cNvPr>
          <p:cNvSpPr txBox="1"/>
          <p:nvPr/>
        </p:nvSpPr>
        <p:spPr>
          <a:xfrm>
            <a:off x="3165372" y="6417970"/>
            <a:ext cx="405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OOP: Group related information together</a:t>
            </a:r>
          </a:p>
        </p:txBody>
      </p:sp>
    </p:spTree>
    <p:extLst>
      <p:ext uri="{BB962C8B-B14F-4D97-AF65-F5344CB8AC3E}">
        <p14:creationId xmlns:p14="http://schemas.microsoft.com/office/powerpoint/2010/main" val="2499253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 vs Instance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671756" y="2300234"/>
            <a:ext cx="3303766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“kind” of thing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793391" y="376271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“Rubber Duck”</a:t>
            </a:r>
            <a:endParaRPr lang="en-US" sz="2400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C7630-5B41-DE41-8D22-65314D6C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1" y="3685195"/>
            <a:ext cx="4078941" cy="107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ubber Duck Stock Photo - Download Image Now - iStock">
            <a:extLst>
              <a:ext uri="{FF2B5EF4-FFF2-40B4-BE49-F238E27FC236}">
                <a16:creationId xmlns:a16="http://schemas.microsoft.com/office/drawing/2014/main" id="{C09F702C-121C-8D4C-8689-B4B4850D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2" y="4224381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7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029296" y="2291117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Variables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Name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029296" y="3756283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Methods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walk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talk</a:t>
            </a:r>
          </a:p>
        </p:txBody>
      </p:sp>
      <p:pic>
        <p:nvPicPr>
          <p:cNvPr id="9" name="Picture 2" descr="Rubber Duck Stock Photo - Download Image Now - iStock">
            <a:extLst>
              <a:ext uri="{FF2B5EF4-FFF2-40B4-BE49-F238E27FC236}">
                <a16:creationId xmlns:a16="http://schemas.microsoft.com/office/drawing/2014/main" id="{ADA9A0F9-E28A-8B40-B57B-A9085E99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65" y="279910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2643A-CA3E-1247-9BD3-AFC100C3A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"/>
          <a:stretch/>
        </p:blipFill>
        <p:spPr>
          <a:xfrm>
            <a:off x="4849905" y="2291117"/>
            <a:ext cx="2969560" cy="3316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54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58434C5-C6FB-434D-A943-F1CA3C46CAEE}"/>
              </a:ext>
            </a:extLst>
          </p:cNvPr>
          <p:cNvSpPr txBox="1">
            <a:spLocks/>
          </p:cNvSpPr>
          <p:nvPr/>
        </p:nvSpPr>
        <p:spPr>
          <a:xfrm>
            <a:off x="875758" y="2477902"/>
            <a:ext cx="3053916" cy="2043163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4572000" y="3274791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391315" y="4998162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19F1D42-38F6-84C4-CBF5-CFBB275C646B}"/>
              </a:ext>
            </a:extLst>
          </p:cNvPr>
          <p:cNvSpPr txBox="1">
            <a:spLocks/>
          </p:cNvSpPr>
          <p:nvPr/>
        </p:nvSpPr>
        <p:spPr>
          <a:xfrm>
            <a:off x="2853867" y="665057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D6D6A-D33F-7D45-8D69-5C83E7DE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Instance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B681E-DADD-2147-B46E-78F95C379FA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252B3-C498-8E4C-9C07-AE6D1FB37BB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E6E54-C796-DA48-A51F-74FDCABF185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CA764-0832-C44C-BCB2-5DD72689D9BF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BDAC9-860D-5C43-BA9A-E81F77B108E9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9B852-8D67-C24C-9BC9-A917722166D0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1836D-5473-9746-9356-B603A5E455FA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2B5A6-2681-E745-986F-454C36FBB72C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5105E-AA00-3F40-BDD1-C36DBDCB859A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BA35E9-B986-4B42-9D90-708C8954FE5D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E7A225-8C5C-0C40-A23E-63669EDC83E5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8F89A2-8C68-EA48-827C-196118809A7E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9070E4-4832-4F48-9E55-B5E54C2AC7CC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6842B-EC40-4B4A-B9C8-32EC4FAEE98E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ACBB99-BF70-DB4F-9C93-0615371371B0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374068-E748-D14A-B263-5D34699DE2E1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E84BE-B4F4-BC4F-8049-2A65C80809DE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86166-49AF-6945-ACF9-525B945EF3D8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092811-1623-B74B-9D26-2503324A3851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51501-971B-2A4D-9D08-D0BE51C4E1C9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110045-5081-184A-8297-5138385B5B92}"/>
              </a:ext>
            </a:extLst>
          </p:cNvPr>
          <p:cNvGrpSpPr/>
          <p:nvPr/>
        </p:nvGrpSpPr>
        <p:grpSpPr>
          <a:xfrm>
            <a:off x="8035018" y="2519891"/>
            <a:ext cx="1173958" cy="3144061"/>
            <a:chOff x="8159558" y="409714"/>
            <a:chExt cx="1173958" cy="13605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B4E818-BB64-D748-9C3D-A38239040BEB}"/>
                </a:ext>
              </a:extLst>
            </p:cNvPr>
            <p:cNvSpPr/>
            <p:nvPr/>
          </p:nvSpPr>
          <p:spPr>
            <a:xfrm>
              <a:off x="8201073" y="934187"/>
              <a:ext cx="1132443" cy="22641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24 bytes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D82A6E72-0898-D049-BD53-1117B273C3D4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DDD772C-018B-654A-AE38-8FB23D46C5B6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49EB13-B89B-F445-AE33-BD47C036007F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EF387E-6AF2-7E4E-8427-2ED058FCD007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A470E-389B-D947-BF8C-9BC85DEBDB7B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84F1D-5D06-1E43-B027-7262E169368C}"/>
              </a:ext>
            </a:extLst>
          </p:cNvPr>
          <p:cNvSpPr/>
          <p:nvPr/>
        </p:nvSpPr>
        <p:spPr>
          <a:xfrm>
            <a:off x="5915472" y="2521527"/>
            <a:ext cx="2020152" cy="3151593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duck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3C4DB3-3344-6040-9CF2-C69DBF61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67" y="3083097"/>
            <a:ext cx="5123984" cy="22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CC628A1-7C81-4B41-984B-4834914F5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6804390" y="2743301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4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8534F-C9CF-2149-993B-1DC9D625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4" y="1873622"/>
            <a:ext cx="3554258" cy="354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6E4A-9E4A-8843-BEFC-9CC698AD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5929650"/>
            <a:ext cx="4667250" cy="378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B2763-0657-3C42-9F8D-2D21861A88BD}"/>
              </a:ext>
            </a:extLst>
          </p:cNvPr>
          <p:cNvSpPr txBox="1"/>
          <p:nvPr/>
        </p:nvSpPr>
        <p:spPr>
          <a:xfrm>
            <a:off x="6667130" y="4465468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  <p:pic>
        <p:nvPicPr>
          <p:cNvPr id="8" name="Picture 2" descr="World's Largest Rubber Duck Coming to Fort Worth - Fort Worth Magazine">
            <a:extLst>
              <a:ext uri="{FF2B5EF4-FFF2-40B4-BE49-F238E27FC236}">
                <a16:creationId xmlns:a16="http://schemas.microsoft.com/office/drawing/2014/main" id="{7AB29FB9-1315-234C-8738-8AB4200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37" y="168675"/>
            <a:ext cx="2780976" cy="1855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43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07804-0BF8-2B4D-BAF3-026F3FBB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16" y="2964912"/>
            <a:ext cx="6154651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0BAD0-F8F5-2F44-BF7E-B8C98927C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5692767" y="1708010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77893-910F-F74A-9313-E93D6E6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1784155" y="1708010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D9853684-CD2F-0D42-9FA0-B598B62A241A}"/>
              </a:ext>
            </a:extLst>
          </p:cNvPr>
          <p:cNvSpPr/>
          <p:nvPr/>
        </p:nvSpPr>
        <p:spPr>
          <a:xfrm>
            <a:off x="3334871" y="1812918"/>
            <a:ext cx="1730188" cy="857872"/>
          </a:xfrm>
          <a:prstGeom prst="left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9D4D2-1997-7047-9AAA-B573DB79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87" y="4387699"/>
            <a:ext cx="6865225" cy="198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97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8A3089-1249-644B-978A-277E88C5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 (==, !=)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8C1D7-B9B7-9E4B-B5F5-A2B8192E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76" y="3553933"/>
            <a:ext cx="4997823" cy="306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4AD82-B42C-034A-80D2-1DB24293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1655653"/>
            <a:ext cx="5538321" cy="16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9552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E69DA-E1CB-9642-82B3-EE068B04FB14}"/>
              </a:ext>
            </a:extLst>
          </p:cNvPr>
          <p:cNvSpPr txBox="1"/>
          <p:nvPr/>
        </p:nvSpPr>
        <p:spPr>
          <a:xfrm>
            <a:off x="753035" y="3146612"/>
            <a:ext cx="33673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Red + Green = Yellow</a:t>
            </a:r>
          </a:p>
          <a:p>
            <a:endParaRPr lang="en-US" sz="2800" dirty="0"/>
          </a:p>
          <a:p>
            <a:r>
              <a:rPr lang="en-US" sz="2800" dirty="0"/>
              <a:t>Red + Blue = Magenta</a:t>
            </a:r>
          </a:p>
          <a:p>
            <a:endParaRPr lang="en-US" sz="2800" dirty="0"/>
          </a:p>
          <a:p>
            <a:r>
              <a:rPr lang="en-US" sz="2800" dirty="0"/>
              <a:t>Green + Blue = Cyan</a:t>
            </a:r>
          </a:p>
        </p:txBody>
      </p:sp>
    </p:spTree>
    <p:extLst>
      <p:ext uri="{BB962C8B-B14F-4D97-AF65-F5344CB8AC3E}">
        <p14:creationId xmlns:p14="http://schemas.microsoft.com/office/powerpoint/2010/main" val="201670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464D29-5F9E-9243-9E7E-784C7E7E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13" y="1773922"/>
            <a:ext cx="3318798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50E98-EDD1-BF45-A78A-DFFD50D5ABB2}"/>
              </a:ext>
            </a:extLst>
          </p:cNvPr>
          <p:cNvSpPr txBox="1"/>
          <p:nvPr/>
        </p:nvSpPr>
        <p:spPr>
          <a:xfrm>
            <a:off x="5352533" y="621504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68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DE9BB4-4A51-B142-833F-56426FF1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1" y="2494258"/>
            <a:ext cx="3881836" cy="250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F898-DD8D-7E4A-BAB0-CF4212A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6" y="2494238"/>
            <a:ext cx="4016476" cy="25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33" y="2147142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3"/>
            <a:ext cx="2122414" cy="202223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3"/>
            <a:ext cx="2122414" cy="1915704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6D05C-3F2B-DB49-AF63-F0557226A134}"/>
              </a:ext>
            </a:extLst>
          </p:cNvPr>
          <p:cNvGrpSpPr/>
          <p:nvPr/>
        </p:nvGrpSpPr>
        <p:grpSpPr>
          <a:xfrm>
            <a:off x="1279320" y="4474347"/>
            <a:ext cx="4731391" cy="1460035"/>
            <a:chOff x="1279320" y="4474347"/>
            <a:chExt cx="4731391" cy="14600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48D8C-4A81-9340-BEDE-695F493CC68A}"/>
                </a:ext>
              </a:extLst>
            </p:cNvPr>
            <p:cNvSpPr txBox="1"/>
            <p:nvPr/>
          </p:nvSpPr>
          <p:spPr>
            <a:xfrm>
              <a:off x="2389255" y="5472717"/>
              <a:ext cx="2511521" cy="461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Mostly Duplicated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B8BCE44-0208-914B-8CF1-0DB50F2844D1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rot="5400000" flipH="1" flipV="1">
              <a:off x="3591750" y="2161917"/>
              <a:ext cx="106532" cy="4731391"/>
            </a:xfrm>
            <a:prstGeom prst="curvedConnector3">
              <a:avLst>
                <a:gd name="adj1" fmla="val -822919"/>
              </a:avLst>
            </a:prstGeom>
            <a:ln>
              <a:solidFill>
                <a:srgbClr val="FF0000"/>
              </a:solidFill>
              <a:prstDash val="sysDash"/>
              <a:headEnd type="triangl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127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0959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74095-7FC9-F04C-86E0-66AD8E7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" y="2234918"/>
            <a:ext cx="7594600" cy="346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solidFill>
              <a:schemeClr val="bg2"/>
            </a:solidFill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0A8CF7-5B44-8444-8D79-C890A49FDA7E}"/>
              </a:ext>
            </a:extLst>
          </p:cNvPr>
          <p:cNvGrpSpPr/>
          <p:nvPr/>
        </p:nvGrpSpPr>
        <p:grpSpPr>
          <a:xfrm>
            <a:off x="417250" y="4344521"/>
            <a:ext cx="8341606" cy="925653"/>
            <a:chOff x="417250" y="4344521"/>
            <a:chExt cx="8341606" cy="9256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AD8653-86BF-0345-BC8B-3EB618D26822}"/>
                </a:ext>
              </a:extLst>
            </p:cNvPr>
            <p:cNvSpPr/>
            <p:nvPr/>
          </p:nvSpPr>
          <p:spPr>
            <a:xfrm>
              <a:off x="417250" y="4344521"/>
              <a:ext cx="7929701" cy="49381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45DF9-8481-0445-8A87-7D48DE209BBF}"/>
                </a:ext>
              </a:extLst>
            </p:cNvPr>
            <p:cNvSpPr txBox="1"/>
            <p:nvPr/>
          </p:nvSpPr>
          <p:spPr>
            <a:xfrm>
              <a:off x="6473807" y="4900842"/>
              <a:ext cx="2285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2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051C5-75E5-924C-86F0-15C6980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4377283"/>
            <a:ext cx="3902875" cy="195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D13EA-8644-D449-8135-2F0B25C0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4" y="4372551"/>
            <a:ext cx="4502721" cy="190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81" y="4025455"/>
            <a:ext cx="378925" cy="694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33" y="3948391"/>
            <a:ext cx="648104" cy="71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C9353-0C44-7A47-9C21-45F8C27F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0" y="1759344"/>
            <a:ext cx="3902875" cy="1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F2D12-203E-CB47-BF38-A95B7031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53" y="934617"/>
            <a:ext cx="1111098" cy="7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1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470F524-1B04-A606-1003-13314BF3D9C2}"/>
              </a:ext>
            </a:extLst>
          </p:cNvPr>
          <p:cNvSpPr txBox="1">
            <a:spLocks/>
          </p:cNvSpPr>
          <p:nvPr/>
        </p:nvSpPr>
        <p:spPr>
          <a:xfrm>
            <a:off x="1518126" y="2093252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1100125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06DC4-C775-474E-BBA4-471C16D6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1" b="-871"/>
          <a:stretch/>
        </p:blipFill>
        <p:spPr>
          <a:xfrm>
            <a:off x="383192" y="3061549"/>
            <a:ext cx="8566951" cy="43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396E52-0A83-FC4A-A930-D0D4E9B95B4B}"/>
              </a:ext>
            </a:extLst>
          </p:cNvPr>
          <p:cNvGrpSpPr/>
          <p:nvPr/>
        </p:nvGrpSpPr>
        <p:grpSpPr>
          <a:xfrm>
            <a:off x="4998128" y="2840854"/>
            <a:ext cx="3684233" cy="1486672"/>
            <a:chOff x="4998128" y="2840854"/>
            <a:chExt cx="3684233" cy="1486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FDACC-EA4A-D54E-84A5-D05857F81938}"/>
                </a:ext>
              </a:extLst>
            </p:cNvPr>
            <p:cNvSpPr/>
            <p:nvPr/>
          </p:nvSpPr>
          <p:spPr>
            <a:xfrm>
              <a:off x="6267635" y="2840854"/>
              <a:ext cx="2414726" cy="8966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B584F2-E96C-F64F-B4A1-66D6C8969B18}"/>
                </a:ext>
              </a:extLst>
            </p:cNvPr>
            <p:cNvSpPr txBox="1"/>
            <p:nvPr/>
          </p:nvSpPr>
          <p:spPr>
            <a:xfrm>
              <a:off x="4998128" y="3958194"/>
              <a:ext cx="2925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Calling base class constructor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947B13C-863E-44D3-B9A3-8C3A8F97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 A Derived Class</a:t>
            </a:r>
          </a:p>
        </p:txBody>
      </p:sp>
    </p:spTree>
    <p:extLst>
      <p:ext uri="{BB962C8B-B14F-4D97-AF65-F5344CB8AC3E}">
        <p14:creationId xmlns:p14="http://schemas.microsoft.com/office/powerpoint/2010/main" val="37537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2528A-CA5A-8046-9A17-2F42FFD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48522"/>
            <a:ext cx="53467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041AC-4D9A-8E4F-8837-12C10A190661}"/>
              </a:ext>
            </a:extLst>
          </p:cNvPr>
          <p:cNvSpPr txBox="1"/>
          <p:nvPr/>
        </p:nvSpPr>
        <p:spPr>
          <a:xfrm>
            <a:off x="807868" y="4530309"/>
            <a:ext cx="504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there’s </a:t>
            </a:r>
            <a:r>
              <a:rPr lang="en-US" sz="2400" dirty="0">
                <a:solidFill>
                  <a:srgbClr val="FF0000"/>
                </a:solidFill>
              </a:rPr>
              <a:t>2000 different</a:t>
            </a:r>
            <a:r>
              <a:rPr lang="en-US" sz="2400" dirty="0"/>
              <a:t> animals?</a:t>
            </a:r>
          </a:p>
        </p:txBody>
      </p:sp>
      <p:pic>
        <p:nvPicPr>
          <p:cNvPr id="2050" name="Picture 2" descr="Movie in Doko Meadows Park | 09/18/2021 | Doko Meadows Park">
            <a:extLst>
              <a:ext uri="{FF2B5EF4-FFF2-40B4-BE49-F238E27FC236}">
                <a16:creationId xmlns:a16="http://schemas.microsoft.com/office/drawing/2014/main" id="{F99E8C47-0317-1E4D-A5C9-6765E6E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2" y="5138182"/>
            <a:ext cx="3062796" cy="1613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8" y="2645546"/>
            <a:ext cx="6139122" cy="32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2968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5CA5D-11D8-9B46-B260-EC85DA2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598128"/>
            <a:ext cx="4113981" cy="184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38276-5DC4-D742-93E7-C718BA0C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68" y="5704487"/>
            <a:ext cx="3365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BBC One - The Secret Life of Pets 2">
            <a:extLst>
              <a:ext uri="{FF2B5EF4-FFF2-40B4-BE49-F238E27FC236}">
                <a16:creationId xmlns:a16="http://schemas.microsoft.com/office/drawing/2014/main" id="{3BC84E13-CF1D-0449-95C4-134C29CD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537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BBC One - The Secret Life of Pets 2">
            <a:extLst>
              <a:ext uri="{FF2B5EF4-FFF2-40B4-BE49-F238E27FC236}">
                <a16:creationId xmlns:a16="http://schemas.microsoft.com/office/drawing/2014/main" id="{E1E3F400-E8EA-AF41-A913-F6D028B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5E16-4717-FA4A-9C35-A67E369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7" y="1589368"/>
            <a:ext cx="3828006" cy="175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1B77C-A4A1-8C41-9CF6-D40F906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35" y="5260718"/>
            <a:ext cx="2822986" cy="106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6B4F-3B62-8F41-B870-56F0864ECA54}"/>
              </a:ext>
            </a:extLst>
          </p:cNvPr>
          <p:cNvSpPr txBox="1"/>
          <p:nvPr/>
        </p:nvSpPr>
        <p:spPr>
          <a:xfrm>
            <a:off x="994299" y="636450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64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08462" y="3890682"/>
            <a:ext cx="1667067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3682938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08462" y="4576482"/>
            <a:ext cx="2030878" cy="70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16456977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4207C-0D9C-4240-9B46-E0061E2A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Virtual Function Demo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8575D7-7F63-4542-9E8C-1A1133EE73EE}"/>
              </a:ext>
            </a:extLst>
          </p:cNvPr>
          <p:cNvGrpSpPr/>
          <p:nvPr/>
        </p:nvGrpSpPr>
        <p:grpSpPr>
          <a:xfrm>
            <a:off x="5057881" y="1931718"/>
            <a:ext cx="3218927" cy="3796729"/>
            <a:chOff x="4660525" y="1994471"/>
            <a:chExt cx="3218927" cy="36700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6C0EB7-4863-6F48-BD77-940076BECBBD}"/>
                </a:ext>
              </a:extLst>
            </p:cNvPr>
            <p:cNvSpPr/>
            <p:nvPr/>
          </p:nvSpPr>
          <p:spPr>
            <a:xfrm>
              <a:off x="4660525" y="2407264"/>
              <a:ext cx="3218927" cy="3257271"/>
            </a:xfrm>
            <a:prstGeom prst="rect">
              <a:avLst/>
            </a:prstGeom>
            <a:solidFill>
              <a:srgbClr val="73FE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B57E75-9B1E-FA4B-8E11-68FF3107B368}"/>
                </a:ext>
              </a:extLst>
            </p:cNvPr>
            <p:cNvSpPr txBox="1"/>
            <p:nvPr/>
          </p:nvSpPr>
          <p:spPr>
            <a:xfrm>
              <a:off x="4671399" y="1994471"/>
              <a:ext cx="143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Derived Class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337011-3312-9041-8128-D21706C53014}"/>
              </a:ext>
            </a:extLst>
          </p:cNvPr>
          <p:cNvGrpSpPr/>
          <p:nvPr/>
        </p:nvGrpSpPr>
        <p:grpSpPr>
          <a:xfrm>
            <a:off x="842332" y="1786309"/>
            <a:ext cx="2656227" cy="2186838"/>
            <a:chOff x="444976" y="1849062"/>
            <a:chExt cx="2656227" cy="218683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BAD7977-6070-384B-BC1A-A05ADD385A49}"/>
                </a:ext>
              </a:extLst>
            </p:cNvPr>
            <p:cNvGrpSpPr/>
            <p:nvPr/>
          </p:nvGrpSpPr>
          <p:grpSpPr>
            <a:xfrm>
              <a:off x="444976" y="1849062"/>
              <a:ext cx="2656227" cy="2186838"/>
              <a:chOff x="444976" y="1849062"/>
              <a:chExt cx="2656227" cy="21868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B34A56-E010-B648-9F80-DC5B262A16E1}"/>
                  </a:ext>
                </a:extLst>
              </p:cNvPr>
              <p:cNvSpPr/>
              <p:nvPr/>
            </p:nvSpPr>
            <p:spPr>
              <a:xfrm>
                <a:off x="447053" y="2189170"/>
                <a:ext cx="2654150" cy="184673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10000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EB531-7137-8B4F-A64E-F0AF3E912B8F}"/>
                  </a:ext>
                </a:extLst>
              </p:cNvPr>
              <p:cNvSpPr txBox="1"/>
              <p:nvPr/>
            </p:nvSpPr>
            <p:spPr>
              <a:xfrm>
                <a:off x="444976" y="1849062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0000"/>
                    </a:solidFill>
                  </a:rPr>
                  <a:t>Base Class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A1ADFF-42FA-C349-829F-96F9A7B27259}"/>
                </a:ext>
              </a:extLst>
            </p:cNvPr>
            <p:cNvSpPr txBox="1"/>
            <p:nvPr/>
          </p:nvSpPr>
          <p:spPr>
            <a:xfrm>
              <a:off x="588201" y="2326129"/>
              <a:ext cx="2126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base_class_data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91E553-613E-B646-A35B-38328836E473}"/>
                </a:ext>
              </a:extLst>
            </p:cNvPr>
            <p:cNvSpPr txBox="1"/>
            <p:nvPr/>
          </p:nvSpPr>
          <p:spPr>
            <a:xfrm>
              <a:off x="588201" y="2667594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49959D-714D-7946-BA99-8CE4DB860516}"/>
                </a:ext>
              </a:extLst>
            </p:cNvPr>
            <p:cNvSpPr txBox="1"/>
            <p:nvPr/>
          </p:nvSpPr>
          <p:spPr>
            <a:xfrm>
              <a:off x="588201" y="312349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1BEE08-8316-BF45-97C1-3A4B11D8FCB8}"/>
                </a:ext>
              </a:extLst>
            </p:cNvPr>
            <p:cNvSpPr txBox="1"/>
            <p:nvPr/>
          </p:nvSpPr>
          <p:spPr>
            <a:xfrm>
              <a:off x="588201" y="3502994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BDFD2B-1477-274F-A7AA-B17B39DCEA0F}"/>
              </a:ext>
            </a:extLst>
          </p:cNvPr>
          <p:cNvGrpSpPr/>
          <p:nvPr/>
        </p:nvGrpSpPr>
        <p:grpSpPr>
          <a:xfrm>
            <a:off x="5267522" y="2441724"/>
            <a:ext cx="1830889" cy="1362131"/>
            <a:chOff x="3727229" y="3723671"/>
            <a:chExt cx="1830889" cy="13621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10383-00A2-F947-BF68-0ABDB2425824}"/>
                </a:ext>
              </a:extLst>
            </p:cNvPr>
            <p:cNvSpPr/>
            <p:nvPr/>
          </p:nvSpPr>
          <p:spPr>
            <a:xfrm>
              <a:off x="3737684" y="4066893"/>
              <a:ext cx="1820434" cy="101890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4A2F9C-DF4B-FD4B-9E23-8C454E1B8045}"/>
                </a:ext>
              </a:extLst>
            </p:cNvPr>
            <p:cNvSpPr txBox="1"/>
            <p:nvPr/>
          </p:nvSpPr>
          <p:spPr>
            <a:xfrm>
              <a:off x="3825945" y="4047385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1ECB8E-A4AA-6840-A08F-09C67FD3BC54}"/>
                </a:ext>
              </a:extLst>
            </p:cNvPr>
            <p:cNvSpPr txBox="1"/>
            <p:nvPr/>
          </p:nvSpPr>
          <p:spPr>
            <a:xfrm>
              <a:off x="3727229" y="3723671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Base Class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43AED0-7407-FD4D-9EA5-3BDDE034D954}"/>
                </a:ext>
              </a:extLst>
            </p:cNvPr>
            <p:cNvSpPr txBox="1"/>
            <p:nvPr/>
          </p:nvSpPr>
          <p:spPr>
            <a:xfrm>
              <a:off x="3825945" y="4307268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B2FF86-363D-4048-A642-1192CC8F2366}"/>
                </a:ext>
              </a:extLst>
            </p:cNvPr>
            <p:cNvSpPr txBox="1"/>
            <p:nvPr/>
          </p:nvSpPr>
          <p:spPr>
            <a:xfrm>
              <a:off x="3837048" y="4630982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846B6F-7B2E-7144-92C8-3CAB13790AB8}"/>
              </a:ext>
            </a:extLst>
          </p:cNvPr>
          <p:cNvGrpSpPr/>
          <p:nvPr/>
        </p:nvGrpSpPr>
        <p:grpSpPr>
          <a:xfrm>
            <a:off x="5208275" y="4214325"/>
            <a:ext cx="2408224" cy="1223534"/>
            <a:chOff x="4750170" y="4536144"/>
            <a:chExt cx="2408224" cy="12235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F2C67-3EC3-5C4E-B637-92F502DCD896}"/>
                </a:ext>
              </a:extLst>
            </p:cNvPr>
            <p:cNvSpPr txBox="1"/>
            <p:nvPr/>
          </p:nvSpPr>
          <p:spPr>
            <a:xfrm>
              <a:off x="4759660" y="4536144"/>
              <a:ext cx="2398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derived_class_data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8B5A5-1491-8C4C-B0B4-6A18D40A061A}"/>
                </a:ext>
              </a:extLst>
            </p:cNvPr>
            <p:cNvSpPr txBox="1"/>
            <p:nvPr/>
          </p:nvSpPr>
          <p:spPr>
            <a:xfrm>
              <a:off x="4750170" y="495118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8DE9C4-4D84-AC49-BA04-309809B970DF}"/>
                </a:ext>
              </a:extLst>
            </p:cNvPr>
            <p:cNvSpPr txBox="1"/>
            <p:nvPr/>
          </p:nvSpPr>
          <p:spPr>
            <a:xfrm>
              <a:off x="4750170" y="5390346"/>
              <a:ext cx="1700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DerivedClass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5E910E-2333-404F-B0AE-CB53784185A3}"/>
              </a:ext>
            </a:extLst>
          </p:cNvPr>
          <p:cNvGrpSpPr/>
          <p:nvPr/>
        </p:nvGrpSpPr>
        <p:grpSpPr>
          <a:xfrm>
            <a:off x="3498559" y="3049782"/>
            <a:ext cx="1559322" cy="1460811"/>
            <a:chOff x="3121165" y="3049782"/>
            <a:chExt cx="1559322" cy="1460811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C691ADE6-BA12-5846-B4D5-7A7CFC248870}"/>
                </a:ext>
              </a:extLst>
            </p:cNvPr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3121165" y="3049782"/>
              <a:ext cx="1559322" cy="993821"/>
            </a:xfrm>
            <a:prstGeom prst="bentConnector3">
              <a:avLst/>
            </a:prstGeom>
            <a:ln w="19050"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D0F198-E6FE-774E-A7A6-B5A101523F0D}"/>
                </a:ext>
              </a:extLst>
            </p:cNvPr>
            <p:cNvSpPr txBox="1"/>
            <p:nvPr/>
          </p:nvSpPr>
          <p:spPr>
            <a:xfrm>
              <a:off x="3121165" y="4141261"/>
              <a:ext cx="1259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10000"/>
                  </a:solidFill>
                </a:rPr>
                <a:t>Inheritance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E74A5C-E628-8940-80FB-21B0D27202FE}"/>
              </a:ext>
            </a:extLst>
          </p:cNvPr>
          <p:cNvSpPr txBox="1"/>
          <p:nvPr/>
        </p:nvSpPr>
        <p:spPr>
          <a:xfrm>
            <a:off x="7126941" y="67235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3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9" y="69782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7E5833-9C95-FA42-A859-41B783897AED}"/>
              </a:ext>
            </a:extLst>
          </p:cNvPr>
          <p:cNvGrpSpPr/>
          <p:nvPr/>
        </p:nvGrpSpPr>
        <p:grpSpPr>
          <a:xfrm>
            <a:off x="4063664" y="927466"/>
            <a:ext cx="4984700" cy="5453621"/>
            <a:chOff x="4049031" y="1261358"/>
            <a:chExt cx="4984700" cy="54536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4BD75-098D-FC4E-AA5B-68F94EC53DF7}"/>
                </a:ext>
              </a:extLst>
            </p:cNvPr>
            <p:cNvSpPr/>
            <p:nvPr/>
          </p:nvSpPr>
          <p:spPr>
            <a:xfrm>
              <a:off x="4049031" y="1548175"/>
              <a:ext cx="4908359" cy="516680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BBEC58-3419-C840-A8A5-079FF08A4695}"/>
                </a:ext>
              </a:extLst>
            </p:cNvPr>
            <p:cNvSpPr txBox="1"/>
            <p:nvPr/>
          </p:nvSpPr>
          <p:spPr>
            <a:xfrm>
              <a:off x="7599364" y="1261358"/>
              <a:ext cx="143436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Derived Class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5A1E91-55A4-5E48-9490-041A158C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814" y="1911830"/>
              <a:ext cx="2697402" cy="2787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9565AE-299A-3148-BD5C-97170589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8737" y="5166804"/>
              <a:ext cx="4676778" cy="1319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FCC49D-CE10-3342-8355-6506597F9DFB}"/>
              </a:ext>
            </a:extLst>
          </p:cNvPr>
          <p:cNvGrpSpPr/>
          <p:nvPr/>
        </p:nvGrpSpPr>
        <p:grpSpPr>
          <a:xfrm>
            <a:off x="406975" y="927466"/>
            <a:ext cx="3421279" cy="5453620"/>
            <a:chOff x="406975" y="927466"/>
            <a:chExt cx="3421279" cy="54536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11FB79-574D-924A-904F-D7CBF050089B}"/>
                </a:ext>
              </a:extLst>
            </p:cNvPr>
            <p:cNvGrpSpPr/>
            <p:nvPr/>
          </p:nvGrpSpPr>
          <p:grpSpPr>
            <a:xfrm>
              <a:off x="406975" y="1030537"/>
              <a:ext cx="3108582" cy="5350549"/>
              <a:chOff x="338565" y="1589103"/>
              <a:chExt cx="3108582" cy="535054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E61A8F-EFCC-3842-9372-FF935DFB8C35}"/>
                  </a:ext>
                </a:extLst>
              </p:cNvPr>
              <p:cNvSpPr/>
              <p:nvPr/>
            </p:nvSpPr>
            <p:spPr>
              <a:xfrm>
                <a:off x="338565" y="1589103"/>
                <a:ext cx="3108582" cy="5350549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4C1413E-AD86-CC4E-9BF6-822528E5A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37" y="1713205"/>
                <a:ext cx="1544474" cy="27875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8480F8-2027-0A47-8DF8-80DD4C1B7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02" y="4667717"/>
                <a:ext cx="2796225" cy="20121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8BE16-FD68-4745-AA72-E07B7E62444E}"/>
                </a:ext>
              </a:extLst>
            </p:cNvPr>
            <p:cNvSpPr txBox="1"/>
            <p:nvPr/>
          </p:nvSpPr>
          <p:spPr>
            <a:xfrm>
              <a:off x="2683389" y="927466"/>
              <a:ext cx="114486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Base Class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6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8D856-891C-CA48-95E0-1A621046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76" y="4609358"/>
            <a:ext cx="4557204" cy="123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6" y="2142417"/>
            <a:ext cx="6942715" cy="19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2139519" y="6112880"/>
            <a:ext cx="47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Derived destructor NOT called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Memory leak!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C37597-A5B0-A147-9BDA-107C0C33FC11}"/>
              </a:ext>
            </a:extLst>
          </p:cNvPr>
          <p:cNvSpPr/>
          <p:nvPr/>
        </p:nvSpPr>
        <p:spPr>
          <a:xfrm>
            <a:off x="3799269" y="5476472"/>
            <a:ext cx="2566020" cy="5273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480527" y="1963847"/>
            <a:ext cx="492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https://github.com/a-teaching-goose/uwb-bootup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7B76-94DB-A738-F308-0555684C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7" y="2955701"/>
            <a:ext cx="3313514" cy="286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59B0E-559B-E0A3-2741-54ECFC4DF3E1}"/>
              </a:ext>
            </a:extLst>
          </p:cNvPr>
          <p:cNvSpPr txBox="1"/>
          <p:nvPr/>
        </p:nvSpPr>
        <p:spPr>
          <a:xfrm>
            <a:off x="256410" y="5988424"/>
            <a:ext cx="3498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Two branches, one for IDE and one for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BC698-4817-9890-26E8-F7DBC52C8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96" y="3519735"/>
            <a:ext cx="4584537" cy="173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51" y="0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2E33D-A1E3-5A81-55E0-39160B929781}"/>
              </a:ext>
            </a:extLst>
          </p:cNvPr>
          <p:cNvSpPr txBox="1"/>
          <p:nvPr/>
        </p:nvSpPr>
        <p:spPr>
          <a:xfrm>
            <a:off x="7580614" y="5351930"/>
            <a:ext cx="1274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Usage instruction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7A197-D4C6-BEFD-69CE-5D79FABEA469}"/>
              </a:ext>
            </a:extLst>
          </p:cNvPr>
          <p:cNvSpPr txBox="1"/>
          <p:nvPr/>
        </p:nvSpPr>
        <p:spPr>
          <a:xfrm>
            <a:off x="6032428" y="3254458"/>
            <a:ext cx="27424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6"/>
              </a:rPr>
              <a:t>https://github.com/a-teaching-goose/2022-bootup#readme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4C259-FA43-3F48-8D07-F01BCBF3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5196525"/>
            <a:ext cx="2476500" cy="1663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71" y="2363885"/>
            <a:ext cx="5461468" cy="154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3311371" y="5648031"/>
            <a:ext cx="476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Derived class destructor called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 </a:t>
            </a:r>
            <a:r>
              <a:rPr lang="en-US" b="1" strike="sngStrike" dirty="0">
                <a:solidFill>
                  <a:srgbClr val="00B050"/>
                </a:solidFill>
                <a:sym typeface="Wingdings" pitchFamily="2" charset="2"/>
              </a:rPr>
              <a:t>Memory leak!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CB97F-B895-2F4D-90F7-7149F16B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9" y="1622146"/>
            <a:ext cx="2522577" cy="422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9E22A-A6C2-0E44-9161-86370F1B5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984" y="4207890"/>
            <a:ext cx="3646564" cy="114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AD46F1-BA83-7641-9D56-83D7ECBFA7A7}"/>
              </a:ext>
            </a:extLst>
          </p:cNvPr>
          <p:cNvSpPr/>
          <p:nvPr/>
        </p:nvSpPr>
        <p:spPr>
          <a:xfrm>
            <a:off x="4572000" y="4899424"/>
            <a:ext cx="2566020" cy="24074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50DCF5-3F95-324E-8C34-34967A050A70}"/>
              </a:ext>
            </a:extLst>
          </p:cNvPr>
          <p:cNvCxnSpPr>
            <a:cxnSpLocks/>
          </p:cNvCxnSpPr>
          <p:nvPr/>
        </p:nvCxnSpPr>
        <p:spPr>
          <a:xfrm flipV="1">
            <a:off x="1802167" y="5042517"/>
            <a:ext cx="2663301" cy="1933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obert downey jr&quot; Meme Templates - Imgflip">
            <a:extLst>
              <a:ext uri="{FF2B5EF4-FFF2-40B4-BE49-F238E27FC236}">
                <a16:creationId xmlns:a16="http://schemas.microsoft.com/office/drawing/2014/main" id="{69A86169-1B69-F344-B68C-5CC76574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86" y="5752730"/>
            <a:ext cx="855018" cy="9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95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58434C5-C6FB-434D-A943-F1CA3C46CAEE}"/>
              </a:ext>
            </a:extLst>
          </p:cNvPr>
          <p:cNvSpPr txBox="1">
            <a:spLocks/>
          </p:cNvSpPr>
          <p:nvPr/>
        </p:nvSpPr>
        <p:spPr>
          <a:xfrm>
            <a:off x="875758" y="2477902"/>
            <a:ext cx="3053916" cy="2043163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4572000" y="3274791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391315" y="4998162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19F1D42-38F6-84C4-CBF5-CFBB275C646B}"/>
              </a:ext>
            </a:extLst>
          </p:cNvPr>
          <p:cNvSpPr txBox="1">
            <a:spLocks/>
          </p:cNvSpPr>
          <p:nvPr/>
        </p:nvSpPr>
        <p:spPr>
          <a:xfrm>
            <a:off x="2853867" y="665057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3584380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480527" y="1963847"/>
            <a:ext cx="497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https://github.com/a-teaching-goose/2022-bootup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7B76-94DB-A738-F308-0555684C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7" y="2955701"/>
            <a:ext cx="3313514" cy="286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59B0E-559B-E0A3-2741-54ECFC4DF3E1}"/>
              </a:ext>
            </a:extLst>
          </p:cNvPr>
          <p:cNvSpPr txBox="1"/>
          <p:nvPr/>
        </p:nvSpPr>
        <p:spPr>
          <a:xfrm>
            <a:off x="256410" y="5988424"/>
            <a:ext cx="3498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Two branches, one for IDE and one for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BC698-4817-9890-26E8-F7DBC52C8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96" y="3519735"/>
            <a:ext cx="4584537" cy="173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51" y="0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2E33D-A1E3-5A81-55E0-39160B929781}"/>
              </a:ext>
            </a:extLst>
          </p:cNvPr>
          <p:cNvSpPr txBox="1"/>
          <p:nvPr/>
        </p:nvSpPr>
        <p:spPr>
          <a:xfrm>
            <a:off x="7580614" y="5351930"/>
            <a:ext cx="1274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Usage instruction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7A197-D4C6-BEFD-69CE-5D79FABEA469}"/>
              </a:ext>
            </a:extLst>
          </p:cNvPr>
          <p:cNvSpPr txBox="1"/>
          <p:nvPr/>
        </p:nvSpPr>
        <p:spPr>
          <a:xfrm>
            <a:off x="6032428" y="3254458"/>
            <a:ext cx="27424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6"/>
              </a:rPr>
              <a:t>https://github.com/a-teaching-goose/2022-bootup#readme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5461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39" y="3503802"/>
            <a:ext cx="2232809" cy="991998"/>
          </a:xfrm>
        </p:spPr>
        <p:txBody>
          <a:bodyPr/>
          <a:lstStyle/>
          <a:p>
            <a:r>
              <a:rPr lang="en-US" dirty="0"/>
              <a:t>Code Demo</a:t>
            </a:r>
          </a:p>
        </p:txBody>
      </p:sp>
      <p:pic>
        <p:nvPicPr>
          <p:cNvPr id="5122" name="Picture 2" descr="Code Factory — Hello World. Explaining 'hello world' with analogy… | by  Shafi Sahal | DataDrivenInvestor">
            <a:extLst>
              <a:ext uri="{FF2B5EF4-FFF2-40B4-BE49-F238E27FC236}">
                <a16:creationId xmlns:a16="http://schemas.microsoft.com/office/drawing/2014/main" id="{7C45989A-61C0-4FA1-3788-A72A3BD9B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45" y="2362200"/>
            <a:ext cx="3810000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777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730B7C-F935-BB47-90D2-9A3F773BAE06}"/>
              </a:ext>
            </a:extLst>
          </p:cNvPr>
          <p:cNvSpPr txBox="1"/>
          <p:nvPr/>
        </p:nvSpPr>
        <p:spPr>
          <a:xfrm>
            <a:off x="816746" y="3075057"/>
            <a:ext cx="4663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Dev Environment</a:t>
            </a:r>
          </a:p>
        </p:txBody>
      </p:sp>
    </p:spTree>
    <p:extLst>
      <p:ext uri="{BB962C8B-B14F-4D97-AF65-F5344CB8AC3E}">
        <p14:creationId xmlns:p14="http://schemas.microsoft.com/office/powerpoint/2010/main" val="41851653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5998</TotalTime>
  <Words>1289</Words>
  <Application>Microsoft Macintosh PowerPoint</Application>
  <PresentationFormat>On-screen Show (4:3)</PresentationFormat>
  <Paragraphs>505</Paragraphs>
  <Slides>72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Encode Sans Normal Black</vt:lpstr>
      <vt:lpstr>Uni Sans Regular</vt:lpstr>
      <vt:lpstr>Aharoni</vt:lpstr>
      <vt:lpstr>Arial</vt:lpstr>
      <vt:lpstr>Barlow Light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PowerPoint Presentation</vt:lpstr>
      <vt:lpstr>BootUp – C++</vt:lpstr>
      <vt:lpstr>Lecturer</vt:lpstr>
      <vt:lpstr>PowerPoint Presentation</vt:lpstr>
      <vt:lpstr>Agenda</vt:lpstr>
      <vt:lpstr>PowerPoint Presentation</vt:lpstr>
      <vt:lpstr>Code</vt:lpstr>
      <vt:lpstr>Code Demo</vt:lpstr>
      <vt:lpstr>PowerPoint Presentation</vt:lpstr>
      <vt:lpstr>Tooling</vt:lpstr>
      <vt:lpstr>Editor: IDE</vt:lpstr>
      <vt:lpstr>Editor: Vim (Linux)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Code -&gt; Binary</vt:lpstr>
      <vt:lpstr>Makefile</vt:lpstr>
      <vt:lpstr>Makefile</vt:lpstr>
      <vt:lpstr>Memory Checker</vt:lpstr>
      <vt:lpstr>Debugging</vt:lpstr>
      <vt:lpstr>PowerPoint Presentation</vt:lpstr>
      <vt:lpstr>PowerPoint Presentation</vt:lpstr>
      <vt:lpstr>Memory</vt:lpstr>
      <vt:lpstr>Pointer</vt:lpstr>
      <vt:lpstr>Reference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 vs Heap</vt:lpstr>
      <vt:lpstr>Stack vs Heap</vt:lpstr>
      <vt:lpstr>Memory Leak</vt:lpstr>
      <vt:lpstr>Memory Leak</vt:lpstr>
      <vt:lpstr>PowerPoint Presentation</vt:lpstr>
      <vt:lpstr>PowerPoint Presentation</vt:lpstr>
      <vt:lpstr>Why Object Oriented?</vt:lpstr>
      <vt:lpstr>Why Object Oriented?</vt:lpstr>
      <vt:lpstr>Class vs Object vs Instance</vt:lpstr>
      <vt:lpstr>Class</vt:lpstr>
      <vt:lpstr>Class Instance</vt:lpstr>
      <vt:lpstr>Constructor</vt:lpstr>
      <vt:lpstr>Copy Constructor</vt:lpstr>
      <vt:lpstr>Operator Overload (==, !=)</vt:lpstr>
      <vt:lpstr>Operator Overload (+)</vt:lpstr>
      <vt:lpstr>Operator Overload (+)</vt:lpstr>
      <vt:lpstr>Inheritance</vt:lpstr>
      <vt:lpstr>Inheritance</vt:lpstr>
      <vt:lpstr>Inheritance</vt:lpstr>
      <vt:lpstr>Inheritance</vt:lpstr>
      <vt:lpstr>Constructor in A Derived Class</vt:lpstr>
      <vt:lpstr>Let all animals play</vt:lpstr>
      <vt:lpstr>Let all animals play</vt:lpstr>
      <vt:lpstr>Let all animals play</vt:lpstr>
      <vt:lpstr>Let all animals play</vt:lpstr>
      <vt:lpstr>Animal::speak() is NOT virtual</vt:lpstr>
      <vt:lpstr>Animal::speak() is virtual</vt:lpstr>
      <vt:lpstr>Virtual Function Demo</vt:lpstr>
      <vt:lpstr>Virtual Function Demo</vt:lpstr>
      <vt:lpstr>Virtual Function Demo</vt:lpstr>
      <vt:lpstr>Virtual Function Demo</vt:lpstr>
      <vt:lpstr>Agenda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586</cp:revision>
  <cp:lastPrinted>2016-02-10T20:19:12Z</cp:lastPrinted>
  <dcterms:created xsi:type="dcterms:W3CDTF">2014-10-14T00:51:43Z</dcterms:created>
  <dcterms:modified xsi:type="dcterms:W3CDTF">2023-03-22T16:54:15Z</dcterms:modified>
</cp:coreProperties>
</file>